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361" r:id="rId3"/>
    <p:sldId id="573" r:id="rId4"/>
    <p:sldId id="600" r:id="rId5"/>
    <p:sldId id="601" r:id="rId6"/>
    <p:sldId id="597" r:id="rId7"/>
    <p:sldId id="598" r:id="rId8"/>
    <p:sldId id="599" r:id="rId9"/>
    <p:sldId id="612" r:id="rId10"/>
    <p:sldId id="613" r:id="rId11"/>
    <p:sldId id="569" r:id="rId12"/>
    <p:sldId id="589" r:id="rId13"/>
    <p:sldId id="594" r:id="rId14"/>
    <p:sldId id="611" r:id="rId15"/>
    <p:sldId id="586" r:id="rId16"/>
    <p:sldId id="593" r:id="rId17"/>
    <p:sldId id="607" r:id="rId18"/>
    <p:sldId id="585" r:id="rId19"/>
    <p:sldId id="610" r:id="rId20"/>
    <p:sldId id="609" r:id="rId21"/>
    <p:sldId id="602" r:id="rId22"/>
    <p:sldId id="603" r:id="rId23"/>
    <p:sldId id="605" r:id="rId24"/>
    <p:sldId id="606" r:id="rId25"/>
    <p:sldId id="614" r:id="rId26"/>
    <p:sldId id="615" r:id="rId27"/>
    <p:sldId id="616" r:id="rId28"/>
    <p:sldId id="549" r:id="rId29"/>
    <p:sldId id="574" r:id="rId30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968" autoAdjust="0"/>
    <p:restoredTop sz="94660"/>
  </p:normalViewPr>
  <p:slideViewPr>
    <p:cSldViewPr snapToGrid="0">
      <p:cViewPr varScale="1">
        <p:scale>
          <a:sx n="90" d="100"/>
          <a:sy n="90" d="100"/>
        </p:scale>
        <p:origin x="94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2022-01-17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8090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2022-01-17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26742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2022-01-17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0975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2022-01-17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89267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2022-01-17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08038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2022-01-17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52039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2022-01-17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72873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2022-01-17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72867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2022-01-17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67167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2022-01-17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16995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2022-01-17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20746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3F7D5D-D53D-4CBB-8102-54E23234B3AA}" type="datetimeFigureOut">
              <a:rPr lang="ko-KR" altLang="en-US" smtClean="0"/>
              <a:t>2022-01-17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46123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www.medrxiv.org/content/10.1101/2021.10.15.21265060v1.full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jpg"/><Relationship Id="rId5" Type="http://schemas.openxmlformats.org/officeDocument/2006/relationships/image" Target="../media/image30.jpg"/><Relationship Id="rId4" Type="http://schemas.openxmlformats.org/officeDocument/2006/relationships/image" Target="../media/image29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jpg"/><Relationship Id="rId5" Type="http://schemas.openxmlformats.org/officeDocument/2006/relationships/image" Target="../media/image35.jpg"/><Relationship Id="rId4" Type="http://schemas.openxmlformats.org/officeDocument/2006/relationships/image" Target="../media/image34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42.png"/><Relationship Id="rId7" Type="http://schemas.openxmlformats.org/officeDocument/2006/relationships/image" Target="../media/image4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43.png"/><Relationship Id="rId4" Type="http://schemas.microsoft.com/office/2007/relationships/hdphoto" Target="../media/hdphoto1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microsoft.com/office/2007/relationships/hdphoto" Target="../media/hdphoto1.wdp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5.png"/><Relationship Id="rId4" Type="http://schemas.microsoft.com/office/2007/relationships/hdphoto" Target="../media/hdphoto2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microsoft.com/office/2007/relationships/hdphoto" Target="../media/hdphoto1.wdp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5.png"/><Relationship Id="rId4" Type="http://schemas.microsoft.com/office/2007/relationships/hdphoto" Target="../media/hdphoto2.wdp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emf"/><Relationship Id="rId4" Type="http://schemas.openxmlformats.org/officeDocument/2006/relationships/image" Target="../media/image3.jpeg"/><Relationship Id="rId9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030095" y="-141316"/>
            <a:ext cx="955964" cy="13134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1679171" y="3773979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043246" y="3100646"/>
            <a:ext cx="73609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latin typeface="+mj-ea"/>
                <a:ea typeface="+mj-ea"/>
              </a:rPr>
              <a:t>AI </a:t>
            </a:r>
            <a:r>
              <a:rPr lang="ko-KR" altLang="en-US" sz="2800" b="1" dirty="0" smtClean="0">
                <a:latin typeface="+mj-ea"/>
                <a:ea typeface="+mj-ea"/>
              </a:rPr>
              <a:t>기반의 차세대 의료진단시스템 구축 연구</a:t>
            </a:r>
            <a:endParaRPr lang="ko-KR" altLang="en-US" sz="2800" b="1" dirty="0">
              <a:latin typeface="+mj-ea"/>
              <a:ea typeface="+mj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324397" y="4293425"/>
            <a:ext cx="23109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/>
              <a:t>20220117</a:t>
            </a:r>
            <a:endParaRPr lang="en-US" altLang="ko-KR" sz="1400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3880656" y="3924093"/>
            <a:ext cx="13147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latin typeface="+mj-ea"/>
                <a:ea typeface="+mj-ea"/>
              </a:rPr>
              <a:t>정기 회의</a:t>
            </a:r>
            <a:endParaRPr lang="ko-KR" altLang="en-US" b="1" dirty="0">
              <a:latin typeface="+mj-ea"/>
              <a:ea typeface="+mj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97129" y="361500"/>
            <a:ext cx="33846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latin typeface="+mj-ea"/>
                <a:ea typeface="+mj-ea"/>
              </a:rPr>
              <a:t>1</a:t>
            </a:r>
            <a:r>
              <a:rPr lang="ko-KR" altLang="en-US" sz="1400" b="1" dirty="0" smtClean="0">
                <a:latin typeface="+mj-ea"/>
                <a:ea typeface="+mj-ea"/>
              </a:rPr>
              <a:t>차년도 </a:t>
            </a:r>
            <a:r>
              <a:rPr lang="en-US" altLang="ko-KR" sz="1400" b="1" dirty="0" smtClean="0">
                <a:latin typeface="+mj-ea"/>
                <a:ea typeface="+mj-ea"/>
              </a:rPr>
              <a:t>(2021.03-2022.02)</a:t>
            </a:r>
            <a:endParaRPr lang="ko-KR" altLang="en-US" sz="14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706929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55575" y="127265"/>
            <a:ext cx="4698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atin typeface="+mj-ea"/>
              </a:rPr>
              <a:t>VIT</a:t>
            </a:r>
            <a:endParaRPr lang="ko-KR" altLang="en-US" b="1" dirty="0">
              <a:latin typeface="+mj-ea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/>
          <p:cNvSpPr txBox="1"/>
          <p:nvPr/>
        </p:nvSpPr>
        <p:spPr>
          <a:xfrm>
            <a:off x="274320" y="579421"/>
            <a:ext cx="880041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 smtClean="0"/>
              <a:t>VIT</a:t>
            </a:r>
            <a:r>
              <a:rPr lang="ko-KR" altLang="en-US" sz="1400" b="1" dirty="0" smtClean="0"/>
              <a:t>기반</a:t>
            </a:r>
            <a:r>
              <a:rPr lang="en-US" altLang="ko-KR" sz="1400" b="1" dirty="0" smtClean="0"/>
              <a:t> </a:t>
            </a:r>
            <a:r>
              <a:rPr lang="ko-KR" altLang="en-US" sz="1400" b="1" dirty="0" smtClean="0"/>
              <a:t>패치 </a:t>
            </a:r>
            <a:r>
              <a:rPr lang="ko-KR" altLang="en-US" sz="1400" b="1" dirty="0" err="1" smtClean="0"/>
              <a:t>분류기가</a:t>
            </a:r>
            <a:r>
              <a:rPr lang="ko-KR" altLang="en-US" sz="1400" b="1" dirty="0" smtClean="0"/>
              <a:t> 아닌 </a:t>
            </a:r>
            <a:r>
              <a:rPr lang="en-US" altLang="ko-KR" sz="1400" b="1" dirty="0" smtClean="0"/>
              <a:t>WSI </a:t>
            </a:r>
            <a:r>
              <a:rPr lang="ko-KR" altLang="en-US" sz="1400" b="1" dirty="0" smtClean="0"/>
              <a:t>분류기 개발 </a:t>
            </a:r>
            <a:r>
              <a:rPr lang="ko-KR" altLang="en-US" sz="1400" b="1" dirty="0" err="1" smtClean="0"/>
              <a:t>시도중</a:t>
            </a:r>
            <a:endParaRPr lang="en-US" altLang="ko-KR" sz="1400" b="1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 smtClean="0"/>
              <a:t>Step </a:t>
            </a:r>
            <a:r>
              <a:rPr lang="en-US" altLang="ko-KR" sz="1400" b="1" dirty="0"/>
              <a:t>1: Training Patch Feature </a:t>
            </a:r>
            <a:r>
              <a:rPr lang="en-US" altLang="ko-KR" sz="1400" b="1" dirty="0" smtClean="0"/>
              <a:t>Extractor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 smtClean="0"/>
              <a:t>Step </a:t>
            </a:r>
            <a:r>
              <a:rPr lang="en-US" altLang="ko-KR" sz="1400" b="1" dirty="0"/>
              <a:t>2: Constructing graph and </a:t>
            </a:r>
            <a:r>
              <a:rPr lang="en-US" altLang="ko-KR" sz="1400" b="1" dirty="0" smtClean="0"/>
              <a:t>(prepare </a:t>
            </a:r>
            <a:r>
              <a:rPr lang="en-US" altLang="ko-KR" sz="1400" b="1" dirty="0"/>
              <a:t>everything that needed for training graph </a:t>
            </a:r>
            <a:r>
              <a:rPr lang="en-US" altLang="ko-KR" sz="1400" b="1" dirty="0" smtClean="0"/>
              <a:t>VIT):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 smtClean="0"/>
              <a:t>Step </a:t>
            </a:r>
            <a:r>
              <a:rPr lang="en-US" altLang="ko-KR" sz="1400" b="1" dirty="0"/>
              <a:t>3: Training Graph VIT:</a:t>
            </a:r>
            <a:endParaRPr lang="en-US" altLang="ko-KR" sz="1100" dirty="0" smtClean="0"/>
          </a:p>
        </p:txBody>
      </p:sp>
      <p:sp>
        <p:nvSpPr>
          <p:cNvPr id="6" name="직사각형 5"/>
          <p:cNvSpPr/>
          <p:nvPr/>
        </p:nvSpPr>
        <p:spPr>
          <a:xfrm>
            <a:off x="149551" y="6522546"/>
            <a:ext cx="470446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>
                <a:latin typeface="NotoSansKR"/>
                <a:hlinkClick r:id="rId2"/>
              </a:rPr>
              <a:t>https://www.medrxiv.org/content/10.1101/2021.10.15.21265060v1.full</a:t>
            </a:r>
            <a:endParaRPr lang="ko-KR" altLang="en-US" sz="10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5035" y="3972121"/>
            <a:ext cx="5061437" cy="2231456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149551" y="6288043"/>
            <a:ext cx="531373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altLang="ko-KR" sz="1100" b="1" dirty="0">
                <a:solidFill>
                  <a:srgbClr val="131313"/>
                </a:solidFill>
              </a:rPr>
              <a:t>A deep learning based graph-transformer for whole slide image classification</a:t>
            </a:r>
            <a:endParaRPr lang="en-US" altLang="ko-KR" sz="1100" b="1" dirty="0">
              <a:solidFill>
                <a:srgbClr val="131313"/>
              </a:solidFill>
              <a:effectLst/>
            </a:endParaRPr>
          </a:p>
        </p:txBody>
      </p:sp>
      <p:pic>
        <p:nvPicPr>
          <p:cNvPr id="1026" name="Picture 2" descr="https://www.medrxiv.org/content/medrxiv/early/2021/10/18/2021.10.15.21265060/F1.large.jpg?width=800&amp;height=600&amp;carousel=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910" y="2258014"/>
            <a:ext cx="6882066" cy="1596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1247" y="4468353"/>
            <a:ext cx="1114425" cy="8191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0" name="TextBox 19"/>
          <p:cNvSpPr txBox="1"/>
          <p:nvPr/>
        </p:nvSpPr>
        <p:spPr>
          <a:xfrm>
            <a:off x="584910" y="5317279"/>
            <a:ext cx="196467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 smtClean="0"/>
              <a:t>현재 생성된 </a:t>
            </a:r>
            <a:r>
              <a:rPr lang="en-US" altLang="ko-KR" sz="900" dirty="0" smtClean="0"/>
              <a:t>feature </a:t>
            </a:r>
            <a:r>
              <a:rPr lang="ko-KR" altLang="en-US" sz="900" dirty="0" smtClean="0"/>
              <a:t>데이터의 형태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742428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030095" y="-141316"/>
            <a:ext cx="955964" cy="13134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1454727" y="3882045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18802" y="3208712"/>
            <a:ext cx="73609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smtClean="0">
                <a:latin typeface="+mj-ea"/>
                <a:ea typeface="+mj-ea"/>
              </a:rPr>
              <a:t>현미경 시스템</a:t>
            </a:r>
            <a:endParaRPr lang="ko-KR" altLang="en-US" sz="2800" b="1" dirty="0">
              <a:latin typeface="+mj-ea"/>
              <a:ea typeface="+mj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18802" y="3863199"/>
            <a:ext cx="73609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>
                <a:latin typeface="+mj-ea"/>
                <a:ea typeface="+mj-ea"/>
              </a:rPr>
              <a:t>Segmentation </a:t>
            </a:r>
            <a:r>
              <a:rPr lang="ko-KR" altLang="en-US" sz="2000" b="1" dirty="0" smtClean="0">
                <a:latin typeface="+mj-ea"/>
                <a:ea typeface="+mj-ea"/>
              </a:rPr>
              <a:t>진행 사항</a:t>
            </a:r>
            <a:endParaRPr lang="ko-KR" altLang="en-US" sz="20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222349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55575" y="127265"/>
            <a:ext cx="4698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atin typeface="+mj-ea"/>
              </a:rPr>
              <a:t>Segmentation </a:t>
            </a:r>
            <a:r>
              <a:rPr lang="ko-KR" altLang="en-US" b="1" dirty="0" smtClean="0">
                <a:latin typeface="+mj-ea"/>
              </a:rPr>
              <a:t>개발 전략 요약 </a:t>
            </a:r>
            <a:endParaRPr lang="ko-KR" altLang="en-US" b="1" dirty="0">
              <a:latin typeface="+mj-ea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/>
          <p:cNvSpPr txBox="1"/>
          <p:nvPr/>
        </p:nvSpPr>
        <p:spPr>
          <a:xfrm>
            <a:off x="155574" y="573714"/>
            <a:ext cx="40176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1. Baseline : </a:t>
            </a:r>
            <a:r>
              <a:rPr lang="ko-KR" altLang="en-US" sz="1400" dirty="0" smtClean="0"/>
              <a:t>일반적인 </a:t>
            </a:r>
            <a:r>
              <a:rPr lang="en-US" altLang="ko-KR" sz="1400" dirty="0" smtClean="0"/>
              <a:t>segmentation </a:t>
            </a:r>
            <a:r>
              <a:rPr lang="ko-KR" altLang="en-US" sz="1400" dirty="0" smtClean="0"/>
              <a:t>모델</a:t>
            </a:r>
            <a:endParaRPr lang="ko-KR" altLang="en-US" sz="1400" dirty="0"/>
          </a:p>
        </p:txBody>
      </p:sp>
      <p:sp>
        <p:nvSpPr>
          <p:cNvPr id="81" name="TextBox 80"/>
          <p:cNvSpPr txBox="1"/>
          <p:nvPr/>
        </p:nvSpPr>
        <p:spPr>
          <a:xfrm>
            <a:off x="4504598" y="571057"/>
            <a:ext cx="51436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2</a:t>
            </a:r>
            <a:r>
              <a:rPr lang="en-US" altLang="ko-KR" sz="1400" dirty="0" smtClean="0"/>
              <a:t>. End-to-End :</a:t>
            </a:r>
            <a:r>
              <a:rPr lang="ko-KR" altLang="en-US" sz="1400" dirty="0" smtClean="0"/>
              <a:t>초창기의 형태 별도의 분류 모델을 두는 방식</a:t>
            </a:r>
            <a:endParaRPr lang="ko-KR" altLang="en-US" sz="1400" dirty="0"/>
          </a:p>
        </p:txBody>
      </p:sp>
      <p:sp>
        <p:nvSpPr>
          <p:cNvPr id="82" name="TextBox 81"/>
          <p:cNvSpPr txBox="1"/>
          <p:nvPr/>
        </p:nvSpPr>
        <p:spPr>
          <a:xfrm>
            <a:off x="2110596" y="1889347"/>
            <a:ext cx="39455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3. Label Zero: </a:t>
            </a:r>
            <a:r>
              <a:rPr lang="ko-KR" altLang="en-US" sz="1400" dirty="0"/>
              <a:t>일반적인 </a:t>
            </a:r>
            <a:r>
              <a:rPr lang="en-US" altLang="ko-KR" sz="1400" dirty="0"/>
              <a:t>segmentation </a:t>
            </a:r>
            <a:r>
              <a:rPr lang="ko-KR" altLang="en-US" sz="1400" dirty="0"/>
              <a:t>모델</a:t>
            </a:r>
          </a:p>
        </p:txBody>
      </p:sp>
      <p:pic>
        <p:nvPicPr>
          <p:cNvPr id="83" name="그림 8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461" y="1049579"/>
            <a:ext cx="3693733" cy="586051"/>
          </a:xfrm>
          <a:prstGeom prst="rect">
            <a:avLst/>
          </a:prstGeom>
        </p:spPr>
      </p:pic>
      <p:pic>
        <p:nvPicPr>
          <p:cNvPr id="87" name="그림 8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9596" y="963209"/>
            <a:ext cx="3392155" cy="845595"/>
          </a:xfrm>
          <a:prstGeom prst="rect">
            <a:avLst/>
          </a:prstGeom>
        </p:spPr>
      </p:pic>
      <p:pic>
        <p:nvPicPr>
          <p:cNvPr id="88" name="그림 8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1151" y="2379959"/>
            <a:ext cx="3549604" cy="829297"/>
          </a:xfrm>
          <a:prstGeom prst="rect">
            <a:avLst/>
          </a:prstGeom>
        </p:spPr>
      </p:pic>
      <p:sp>
        <p:nvSpPr>
          <p:cNvPr id="2" name="모서리가 둥근 직사각형 1"/>
          <p:cNvSpPr/>
          <p:nvPr/>
        </p:nvSpPr>
        <p:spPr>
          <a:xfrm>
            <a:off x="479461" y="908536"/>
            <a:ext cx="3759253" cy="912056"/>
          </a:xfrm>
          <a:prstGeom prst="roundRect">
            <a:avLst>
              <a:gd name="adj" fmla="val 4482"/>
            </a:avLst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모서리가 둥근 직사각형 89"/>
          <p:cNvSpPr/>
          <p:nvPr/>
        </p:nvSpPr>
        <p:spPr>
          <a:xfrm>
            <a:off x="4589988" y="913715"/>
            <a:ext cx="4312940" cy="906878"/>
          </a:xfrm>
          <a:prstGeom prst="roundRect">
            <a:avLst>
              <a:gd name="adj" fmla="val 4482"/>
            </a:avLst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모서리가 둥근 직사각형 90"/>
          <p:cNvSpPr/>
          <p:nvPr/>
        </p:nvSpPr>
        <p:spPr>
          <a:xfrm>
            <a:off x="2359087" y="2279164"/>
            <a:ext cx="3759253" cy="967128"/>
          </a:xfrm>
          <a:prstGeom prst="roundRect">
            <a:avLst>
              <a:gd name="adj" fmla="val 4482"/>
            </a:avLst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2" name="그림 9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344" y="4074916"/>
            <a:ext cx="3776419" cy="928541"/>
          </a:xfrm>
          <a:prstGeom prst="rect">
            <a:avLst/>
          </a:prstGeom>
        </p:spPr>
      </p:pic>
      <p:sp>
        <p:nvSpPr>
          <p:cNvPr id="93" name="TextBox 92"/>
          <p:cNvSpPr txBox="1"/>
          <p:nvPr/>
        </p:nvSpPr>
        <p:spPr>
          <a:xfrm>
            <a:off x="400890" y="3564264"/>
            <a:ext cx="80431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u="sng" dirty="0"/>
              <a:t>4</a:t>
            </a:r>
            <a:r>
              <a:rPr lang="en-US" altLang="ko-KR" sz="1400" b="1" u="sng" dirty="0" smtClean="0"/>
              <a:t>. </a:t>
            </a:r>
            <a:r>
              <a:rPr lang="en-US" altLang="ko-KR" sz="1400" b="1" u="sng" dirty="0" err="1" smtClean="0"/>
              <a:t>CutMix</a:t>
            </a:r>
            <a:r>
              <a:rPr lang="en-US" altLang="ko-KR" sz="1400" b="1" u="sng" dirty="0" smtClean="0"/>
              <a:t> segmentation </a:t>
            </a:r>
            <a:r>
              <a:rPr lang="en-US" altLang="ko-KR" sz="1400" dirty="0" smtClean="0"/>
              <a:t>: N</a:t>
            </a:r>
            <a:r>
              <a:rPr lang="ko-KR" altLang="en-US" sz="1400" dirty="0" smtClean="0"/>
              <a:t>과 </a:t>
            </a:r>
            <a:r>
              <a:rPr lang="en-US" altLang="ko-KR" sz="1400" dirty="0" smtClean="0"/>
              <a:t>M</a:t>
            </a:r>
            <a:r>
              <a:rPr lang="ko-KR" altLang="en-US" sz="1400" dirty="0" smtClean="0"/>
              <a:t>의 훈련을 동시에 진행하도록 유도하는 </a:t>
            </a:r>
            <a:r>
              <a:rPr lang="en-US" altLang="ko-KR" sz="1400" dirty="0" smtClean="0"/>
              <a:t>augmentation </a:t>
            </a:r>
            <a:r>
              <a:rPr lang="ko-KR" altLang="en-US" sz="1400" dirty="0" smtClean="0"/>
              <a:t>기법 </a:t>
            </a:r>
            <a:r>
              <a:rPr lang="en-US" altLang="ko-KR" sz="1400" dirty="0" smtClean="0"/>
              <a:t>(</a:t>
            </a:r>
            <a:r>
              <a:rPr lang="en-US" altLang="ko-KR" sz="1400" dirty="0" err="1" smtClean="0"/>
              <a:t>cutmix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기반</a:t>
            </a:r>
            <a:r>
              <a:rPr lang="en-US" altLang="ko-KR" sz="1400" dirty="0" smtClean="0"/>
              <a:t>) </a:t>
            </a:r>
            <a:endParaRPr lang="ko-KR" altLang="en-US" sz="1400" dirty="0"/>
          </a:p>
        </p:txBody>
      </p:sp>
      <p:sp>
        <p:nvSpPr>
          <p:cNvPr id="94" name="TextBox 93"/>
          <p:cNvSpPr txBox="1"/>
          <p:nvPr/>
        </p:nvSpPr>
        <p:spPr>
          <a:xfrm>
            <a:off x="400890" y="5297726"/>
            <a:ext cx="83243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u="sng" dirty="0" smtClean="0"/>
              <a:t>5. </a:t>
            </a:r>
            <a:r>
              <a:rPr lang="en-US" altLang="ko-KR" sz="1400" b="1" u="sng" dirty="0" err="1"/>
              <a:t>S</a:t>
            </a:r>
            <a:r>
              <a:rPr lang="en-US" altLang="ko-KR" sz="1400" b="1" u="sng" dirty="0" err="1" smtClean="0"/>
              <a:t>egMix</a:t>
            </a:r>
            <a:r>
              <a:rPr lang="en-US" altLang="ko-KR" sz="1400" b="1" u="sng" dirty="0" smtClean="0"/>
              <a:t> segmentation</a:t>
            </a:r>
            <a:r>
              <a:rPr lang="en-US" altLang="ko-KR" sz="1400" dirty="0" smtClean="0"/>
              <a:t>: </a:t>
            </a:r>
            <a:r>
              <a:rPr lang="en-US" altLang="ko-KR" sz="1400" dirty="0"/>
              <a:t>N</a:t>
            </a:r>
            <a:r>
              <a:rPr lang="ko-KR" altLang="en-US" sz="1400" dirty="0"/>
              <a:t>과 </a:t>
            </a:r>
            <a:r>
              <a:rPr lang="en-US" altLang="ko-KR" sz="1400" dirty="0"/>
              <a:t>M</a:t>
            </a:r>
            <a:r>
              <a:rPr lang="ko-KR" altLang="en-US" sz="1400" dirty="0"/>
              <a:t>의 훈련을 동시에 진행하도록 유도하는 </a:t>
            </a:r>
            <a:r>
              <a:rPr lang="en-US" altLang="ko-KR" sz="1400" dirty="0"/>
              <a:t>augmentation </a:t>
            </a:r>
            <a:r>
              <a:rPr lang="ko-KR" altLang="en-US" sz="1400" dirty="0" smtClean="0"/>
              <a:t>기법 </a:t>
            </a:r>
            <a:r>
              <a:rPr lang="en-US" altLang="ko-KR" sz="1400" dirty="0" smtClean="0"/>
              <a:t>(</a:t>
            </a:r>
            <a:r>
              <a:rPr lang="en-US" altLang="ko-KR" sz="1400" dirty="0" err="1" smtClean="0"/>
              <a:t>segMix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기반</a:t>
            </a:r>
            <a:r>
              <a:rPr lang="en-US" altLang="ko-KR" sz="1400" dirty="0" smtClean="0"/>
              <a:t>) </a:t>
            </a:r>
            <a:endParaRPr lang="ko-KR" altLang="en-US" sz="1400" dirty="0"/>
          </a:p>
          <a:p>
            <a:endParaRPr lang="ko-KR" altLang="en-US" sz="1400" dirty="0"/>
          </a:p>
        </p:txBody>
      </p:sp>
      <p:sp>
        <p:nvSpPr>
          <p:cNvPr id="95" name="모서리가 둥근 직사각형 94"/>
          <p:cNvSpPr/>
          <p:nvPr/>
        </p:nvSpPr>
        <p:spPr>
          <a:xfrm>
            <a:off x="607588" y="4006161"/>
            <a:ext cx="7707469" cy="1114049"/>
          </a:xfrm>
          <a:prstGeom prst="roundRect">
            <a:avLst>
              <a:gd name="adj" fmla="val 4482"/>
            </a:avLst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>
            <a:off x="607589" y="3520867"/>
            <a:ext cx="7836493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5" name="그림 10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180" y="5739370"/>
            <a:ext cx="3776419" cy="928541"/>
          </a:xfrm>
          <a:prstGeom prst="rect">
            <a:avLst/>
          </a:prstGeom>
        </p:spPr>
      </p:pic>
      <p:sp>
        <p:nvSpPr>
          <p:cNvPr id="106" name="모서리가 둥근 직사각형 105"/>
          <p:cNvSpPr/>
          <p:nvPr/>
        </p:nvSpPr>
        <p:spPr>
          <a:xfrm>
            <a:off x="607588" y="5646615"/>
            <a:ext cx="7775835" cy="1114049"/>
          </a:xfrm>
          <a:prstGeom prst="roundRect">
            <a:avLst>
              <a:gd name="adj" fmla="val 4482"/>
            </a:avLst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7" name="그림 106"/>
          <p:cNvPicPr>
            <a:picLocks noChangeAspect="1"/>
          </p:cNvPicPr>
          <p:nvPr/>
        </p:nvPicPr>
        <p:blipFill rotWithShape="1">
          <a:blip r:embed="rId5"/>
          <a:srcRect t="7088" b="44529"/>
          <a:stretch/>
        </p:blipFill>
        <p:spPr>
          <a:xfrm>
            <a:off x="5472305" y="5664324"/>
            <a:ext cx="2585299" cy="1032310"/>
          </a:xfrm>
          <a:prstGeom prst="rect">
            <a:avLst/>
          </a:prstGeom>
        </p:spPr>
      </p:pic>
      <p:pic>
        <p:nvPicPr>
          <p:cNvPr id="112" name="그림 111"/>
          <p:cNvPicPr>
            <a:picLocks noChangeAspect="1"/>
          </p:cNvPicPr>
          <p:nvPr/>
        </p:nvPicPr>
        <p:blipFill rotWithShape="1">
          <a:blip r:embed="rId5"/>
          <a:srcRect t="55880"/>
          <a:stretch/>
        </p:blipFill>
        <p:spPr>
          <a:xfrm>
            <a:off x="5296503" y="4067137"/>
            <a:ext cx="2843829" cy="1035492"/>
          </a:xfrm>
          <a:prstGeom prst="rect">
            <a:avLst/>
          </a:prstGeom>
        </p:spPr>
      </p:pic>
      <p:cxnSp>
        <p:nvCxnSpPr>
          <p:cNvPr id="6" name="직선 연결선 5"/>
          <p:cNvCxnSpPr/>
          <p:nvPr/>
        </p:nvCxnSpPr>
        <p:spPr>
          <a:xfrm>
            <a:off x="5121777" y="4171627"/>
            <a:ext cx="0" cy="83183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연결선 112"/>
          <p:cNvCxnSpPr/>
          <p:nvPr/>
        </p:nvCxnSpPr>
        <p:spPr>
          <a:xfrm>
            <a:off x="5121777" y="5836081"/>
            <a:ext cx="0" cy="83183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4621600" y="914962"/>
            <a:ext cx="4281328" cy="88614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5868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55575" y="127265"/>
            <a:ext cx="4698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 smtClean="0">
                <a:latin typeface="+mj-ea"/>
              </a:rPr>
              <a:t>segMix</a:t>
            </a:r>
            <a:r>
              <a:rPr lang="en-US" altLang="ko-KR" b="1" dirty="0" smtClean="0">
                <a:latin typeface="+mj-ea"/>
              </a:rPr>
              <a:t>-segmentation </a:t>
            </a:r>
            <a:r>
              <a:rPr lang="ko-KR" altLang="en-US" b="1" dirty="0" smtClean="0">
                <a:latin typeface="+mj-ea"/>
              </a:rPr>
              <a:t>실험</a:t>
            </a:r>
            <a:endParaRPr lang="ko-KR" altLang="en-US" b="1" dirty="0">
              <a:latin typeface="+mj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5849" y="1046466"/>
            <a:ext cx="3762768" cy="291260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6767" y="4228922"/>
            <a:ext cx="5935620" cy="1847138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5358004" y="5394911"/>
            <a:ext cx="851603" cy="3735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4428209" y="5768410"/>
            <a:ext cx="929795" cy="19655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6287799" y="5394909"/>
            <a:ext cx="851603" cy="57005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6604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55575" y="127265"/>
            <a:ext cx="4698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 smtClean="0">
                <a:latin typeface="+mj-ea"/>
              </a:rPr>
              <a:t>segMix</a:t>
            </a:r>
            <a:r>
              <a:rPr lang="en-US" altLang="ko-KR" b="1" dirty="0" smtClean="0">
                <a:latin typeface="+mj-ea"/>
              </a:rPr>
              <a:t>-segmentation </a:t>
            </a:r>
            <a:r>
              <a:rPr lang="ko-KR" altLang="en-US" b="1" dirty="0" smtClean="0">
                <a:latin typeface="+mj-ea"/>
              </a:rPr>
              <a:t>이미지 요청 사항</a:t>
            </a:r>
            <a:endParaRPr lang="ko-KR" altLang="en-US" b="1" dirty="0">
              <a:latin typeface="+mj-ea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74320" y="709190"/>
            <a:ext cx="7310927" cy="16665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 smtClean="0">
                <a:latin typeface="+mj-ea"/>
                <a:ea typeface="+mj-ea"/>
              </a:rPr>
              <a:t>두 </a:t>
            </a:r>
            <a:r>
              <a:rPr lang="ko-KR" altLang="en-US" sz="1400" dirty="0">
                <a:latin typeface="+mj-ea"/>
                <a:ea typeface="+mj-ea"/>
              </a:rPr>
              <a:t>가지 특징 중 하나 이상을 가지는 </a:t>
            </a:r>
            <a:r>
              <a:rPr lang="en-US" altLang="ko-KR" sz="1400" dirty="0">
                <a:latin typeface="+mj-ea"/>
                <a:ea typeface="+mj-ea"/>
              </a:rPr>
              <a:t>N </a:t>
            </a:r>
            <a:r>
              <a:rPr lang="ko-KR" altLang="en-US" sz="1400" dirty="0">
                <a:latin typeface="+mj-ea"/>
                <a:ea typeface="+mj-ea"/>
              </a:rPr>
              <a:t>데이터가 </a:t>
            </a:r>
            <a:r>
              <a:rPr lang="ko-KR" altLang="en-US" sz="1400" dirty="0" smtClean="0">
                <a:latin typeface="+mj-ea"/>
                <a:ea typeface="+mj-ea"/>
              </a:rPr>
              <a:t>필요</a:t>
            </a:r>
            <a:endParaRPr lang="en-US" altLang="ko-KR" sz="1400" dirty="0" smtClean="0">
              <a:latin typeface="+mj-ea"/>
              <a:ea typeface="+mj-ea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1400" dirty="0" smtClean="0">
                <a:latin typeface="+mj-ea"/>
                <a:ea typeface="+mj-ea"/>
              </a:rPr>
              <a:t>gland</a:t>
            </a:r>
            <a:r>
              <a:rPr lang="ko-KR" altLang="en-US" sz="1400" dirty="0">
                <a:latin typeface="+mj-ea"/>
                <a:ea typeface="+mj-ea"/>
              </a:rPr>
              <a:t>가 선명하게 다수 존재하는 </a:t>
            </a:r>
            <a:r>
              <a:rPr lang="ko-KR" altLang="en-US" sz="1400" dirty="0" smtClean="0">
                <a:latin typeface="+mj-ea"/>
                <a:ea typeface="+mj-ea"/>
              </a:rPr>
              <a:t>조직</a:t>
            </a:r>
            <a:endParaRPr lang="en-US" altLang="ko-KR" sz="1400" dirty="0" smtClean="0">
              <a:latin typeface="+mj-ea"/>
              <a:ea typeface="+mj-ea"/>
            </a:endParaRPr>
          </a:p>
          <a:p>
            <a:pPr marL="800100" lvl="1" indent="-342900">
              <a:lnSpc>
                <a:spcPct val="150000"/>
              </a:lnSpc>
              <a:buAutoNum type="arabicPeriod"/>
            </a:pPr>
            <a:r>
              <a:rPr lang="en-US" altLang="ko-KR" sz="1400" dirty="0" smtClean="0">
                <a:latin typeface="+mj-ea"/>
                <a:ea typeface="+mj-ea"/>
              </a:rPr>
              <a:t>gland</a:t>
            </a:r>
            <a:r>
              <a:rPr lang="ko-KR" altLang="en-US" sz="1400" dirty="0">
                <a:latin typeface="+mj-ea"/>
                <a:ea typeface="+mj-ea"/>
              </a:rPr>
              <a:t>의 색이 유독 진하면 더 좋습니다</a:t>
            </a:r>
            <a:r>
              <a:rPr lang="en-US" altLang="ko-KR" sz="1400" dirty="0">
                <a:latin typeface="+mj-ea"/>
                <a:ea typeface="+mj-ea"/>
              </a:rPr>
              <a:t>(</a:t>
            </a:r>
            <a:r>
              <a:rPr lang="ko-KR" altLang="en-US" sz="1400" dirty="0">
                <a:latin typeface="+mj-ea"/>
                <a:ea typeface="+mj-ea"/>
              </a:rPr>
              <a:t>아래 </a:t>
            </a:r>
            <a:r>
              <a:rPr lang="en-US" altLang="ko-KR" sz="1400" dirty="0">
                <a:latin typeface="+mj-ea"/>
                <a:ea typeface="+mj-ea"/>
              </a:rPr>
              <a:t>Figure1,2). </a:t>
            </a:r>
            <a:endParaRPr lang="en-US" altLang="ko-KR" sz="1400" dirty="0" smtClean="0">
              <a:latin typeface="+mj-ea"/>
              <a:ea typeface="+mj-ea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1400" dirty="0" smtClean="0">
                <a:latin typeface="+mj-ea"/>
                <a:ea typeface="+mj-ea"/>
              </a:rPr>
              <a:t> </a:t>
            </a:r>
            <a:r>
              <a:rPr lang="en-US" altLang="ko-KR" sz="1400" dirty="0">
                <a:latin typeface="+mj-ea"/>
                <a:ea typeface="+mj-ea"/>
              </a:rPr>
              <a:t>Gland</a:t>
            </a:r>
            <a:r>
              <a:rPr lang="ko-KR" altLang="en-US" sz="1400" dirty="0">
                <a:latin typeface="+mj-ea"/>
                <a:ea typeface="+mj-ea"/>
              </a:rPr>
              <a:t>와 별개로 거칠고 색이 짙은 세포조직이 있는 </a:t>
            </a:r>
            <a:r>
              <a:rPr lang="en-US" altLang="ko-KR" sz="1400" dirty="0" smtClean="0">
                <a:latin typeface="+mj-ea"/>
                <a:ea typeface="+mj-ea"/>
              </a:rPr>
              <a:t>image (</a:t>
            </a:r>
            <a:r>
              <a:rPr lang="ko-KR" altLang="en-US" sz="1400" dirty="0">
                <a:latin typeface="+mj-ea"/>
                <a:ea typeface="+mj-ea"/>
              </a:rPr>
              <a:t>아래 </a:t>
            </a:r>
            <a:r>
              <a:rPr lang="en-US" altLang="ko-KR" sz="1400" dirty="0">
                <a:latin typeface="+mj-ea"/>
                <a:ea typeface="+mj-ea"/>
              </a:rPr>
              <a:t>Figure 3,4). </a:t>
            </a:r>
            <a:endParaRPr lang="en-US" altLang="ko-KR" sz="1400" dirty="0" smtClean="0">
              <a:latin typeface="+mj-ea"/>
              <a:ea typeface="+mj-ea"/>
            </a:endParaRPr>
          </a:p>
          <a:p>
            <a:pPr marL="800100" lvl="1" indent="-342900">
              <a:lnSpc>
                <a:spcPct val="150000"/>
              </a:lnSpc>
              <a:buAutoNum type="arabicPeriod"/>
            </a:pPr>
            <a:r>
              <a:rPr lang="ko-KR" altLang="en-US" sz="1400" dirty="0" err="1" smtClean="0">
                <a:latin typeface="+mj-ea"/>
                <a:ea typeface="+mj-ea"/>
              </a:rPr>
              <a:t>딥러닝모델은</a:t>
            </a:r>
            <a:r>
              <a:rPr lang="ko-KR" altLang="en-US" sz="1400" dirty="0" smtClean="0">
                <a:latin typeface="+mj-ea"/>
                <a:ea typeface="+mj-ea"/>
              </a:rPr>
              <a:t> </a:t>
            </a:r>
            <a:r>
              <a:rPr lang="ko-KR" altLang="en-US" sz="1400" dirty="0">
                <a:latin typeface="+mj-ea"/>
                <a:ea typeface="+mj-ea"/>
              </a:rPr>
              <a:t>저 부분을 정말 </a:t>
            </a:r>
            <a:r>
              <a:rPr lang="ko-KR" altLang="en-US" sz="1400" dirty="0" smtClean="0">
                <a:latin typeface="+mj-ea"/>
                <a:ea typeface="+mj-ea"/>
              </a:rPr>
              <a:t>어려워함</a:t>
            </a:r>
            <a:endParaRPr lang="ko-KR" altLang="en-US" sz="1400" dirty="0">
              <a:latin typeface="+mj-ea"/>
              <a:ea typeface="+mj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8034" y="2409594"/>
            <a:ext cx="2707858" cy="420353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3647" y="2215548"/>
            <a:ext cx="2962514" cy="4591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348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030095" y="-141316"/>
            <a:ext cx="955964" cy="13134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1454727" y="3882045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18802" y="3208712"/>
            <a:ext cx="73609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smtClean="0">
                <a:latin typeface="+mj-ea"/>
                <a:ea typeface="+mj-ea"/>
              </a:rPr>
              <a:t>현미경 시스템</a:t>
            </a:r>
            <a:endParaRPr lang="ko-KR" altLang="en-US" sz="2800" b="1" dirty="0">
              <a:latin typeface="+mj-ea"/>
              <a:ea typeface="+mj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18802" y="3863199"/>
            <a:ext cx="73609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>
                <a:latin typeface="+mj-ea"/>
                <a:ea typeface="+mj-ea"/>
              </a:rPr>
              <a:t>Weakly supervised segmentation</a:t>
            </a:r>
            <a:endParaRPr lang="ko-KR" altLang="en-US" sz="20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541436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22085" y="91178"/>
            <a:ext cx="73609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atin typeface="+mj-ea"/>
                <a:ea typeface="+mj-ea"/>
              </a:rPr>
              <a:t>Weakly supervised segmentation</a:t>
            </a:r>
            <a:endParaRPr lang="ko-KR" altLang="en-US" sz="2000" b="1" dirty="0">
              <a:latin typeface="+mj-ea"/>
              <a:ea typeface="+mj-e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22085" y="556119"/>
            <a:ext cx="7480425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u="sng" dirty="0" smtClean="0"/>
              <a:t>기존 이슈</a:t>
            </a:r>
            <a:endParaRPr lang="en-US" altLang="ko-KR" sz="1400" b="1" u="sng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정보 손실</a:t>
            </a:r>
            <a:r>
              <a:rPr lang="en-US" altLang="ko-KR" sz="1400" dirty="0" smtClean="0"/>
              <a:t>: </a:t>
            </a:r>
            <a:r>
              <a:rPr lang="ko-KR" altLang="en-US" sz="1400" dirty="0" smtClean="0"/>
              <a:t>모델 학습을 위해서 이미지의 축소 </a:t>
            </a:r>
            <a:r>
              <a:rPr lang="en-US" altLang="ko-KR" sz="1400" dirty="0" smtClean="0"/>
              <a:t>(3000*-&gt;512)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경계 정의의 어려움</a:t>
            </a:r>
            <a:r>
              <a:rPr lang="en-US" altLang="ko-KR" sz="1400" dirty="0" smtClean="0"/>
              <a:t>: </a:t>
            </a:r>
            <a:r>
              <a:rPr lang="ko-KR" altLang="en-US" sz="1400" dirty="0" smtClean="0"/>
              <a:t>기존의 명확한 사물 경계와는 다르게 의료 이미지는 경계의 어려움이 있음</a:t>
            </a:r>
            <a:endParaRPr lang="en-US" altLang="ko-KR" sz="1400" dirty="0" smtClean="0"/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/>
              <a:t> </a:t>
            </a:r>
            <a:r>
              <a:rPr lang="en-US" altLang="ko-KR" sz="1400" dirty="0" smtClean="0"/>
              <a:t>=&gt; pseudo label </a:t>
            </a:r>
            <a:r>
              <a:rPr lang="ko-KR" altLang="en-US" sz="1400" dirty="0" smtClean="0"/>
              <a:t>생성을 위한 새로운 접근법이 필요함 </a:t>
            </a:r>
            <a:endParaRPr lang="en-US" altLang="ko-KR" sz="1400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/>
              <a:t>Camouflaged </a:t>
            </a:r>
            <a:r>
              <a:rPr lang="en-US" altLang="ko-KR" sz="1400" dirty="0"/>
              <a:t>Object Detection </a:t>
            </a:r>
            <a:r>
              <a:rPr lang="ko-KR" altLang="en-US" sz="1400" dirty="0"/>
              <a:t>모델 중 하나인 </a:t>
            </a:r>
            <a:r>
              <a:rPr lang="en-US" altLang="ko-KR" sz="1400" dirty="0" err="1"/>
              <a:t>SINet</a:t>
            </a:r>
            <a:r>
              <a:rPr lang="ko-KR" altLang="en-US" sz="1400" dirty="0"/>
              <a:t>의 </a:t>
            </a:r>
            <a:r>
              <a:rPr lang="en-US" altLang="ko-KR" sz="1400" dirty="0"/>
              <a:t>Search Module</a:t>
            </a:r>
            <a:r>
              <a:rPr lang="ko-KR" altLang="en-US" sz="1400" dirty="0"/>
              <a:t>을 </a:t>
            </a:r>
            <a:r>
              <a:rPr lang="ko-KR" altLang="en-US" sz="1400" dirty="0" smtClean="0"/>
              <a:t>응용</a:t>
            </a:r>
            <a:endParaRPr lang="en-US" altLang="ko-KR" sz="1400" dirty="0" smtClean="0"/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/>
              <a:t>Receptive field</a:t>
            </a:r>
            <a:r>
              <a:rPr lang="ko-KR" altLang="en-US" sz="1400" dirty="0" smtClean="0"/>
              <a:t>를 적용하여 상위 필터 정보가 복구된 </a:t>
            </a:r>
            <a:r>
              <a:rPr lang="en-US" altLang="ko-KR" sz="1400" dirty="0" smtClean="0"/>
              <a:t>(512-&gt;3000*) </a:t>
            </a:r>
            <a:r>
              <a:rPr lang="ko-KR" altLang="en-US" sz="1400" dirty="0" smtClean="0"/>
              <a:t>이미지로 정보가 흐르도록 적용</a:t>
            </a:r>
            <a:endParaRPr lang="en-US" altLang="ko-KR" sz="1400" dirty="0" smtClean="0"/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현재 </a:t>
            </a:r>
            <a:r>
              <a:rPr lang="en-US" altLang="ko-KR" sz="1400" dirty="0" smtClean="0"/>
              <a:t>pseudo </a:t>
            </a:r>
            <a:r>
              <a:rPr lang="ko-KR" altLang="en-US" sz="1400" dirty="0" smtClean="0"/>
              <a:t>레이블 생성까지 개발 완료</a:t>
            </a:r>
            <a:r>
              <a:rPr lang="en-US" altLang="ko-KR" sz="1400" dirty="0" smtClean="0"/>
              <a:t>-&gt; segmentation </a:t>
            </a:r>
            <a:r>
              <a:rPr lang="ko-KR" altLang="en-US" sz="1400" dirty="0" smtClean="0"/>
              <a:t>모델에 학습시킬 계획</a:t>
            </a:r>
            <a:endParaRPr lang="en-US" altLang="ko-KR" sz="1400" dirty="0" smtClean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99686"/>
            <a:ext cx="4568258" cy="180035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4183" y="3640667"/>
            <a:ext cx="3589965" cy="2318395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4568258" y="6042789"/>
            <a:ext cx="4572000" cy="55399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000" dirty="0"/>
              <a:t>5</a:t>
            </a:r>
            <a:r>
              <a:rPr lang="ko-KR" altLang="en-US" sz="1000" dirty="0"/>
              <a:t>개의 </a:t>
            </a:r>
            <a:r>
              <a:rPr lang="en-US" altLang="ko-KR" sz="1000" dirty="0" err="1"/>
              <a:t>brach</a:t>
            </a:r>
            <a:r>
              <a:rPr lang="ko-KR" altLang="en-US" sz="1000" dirty="0"/>
              <a:t>로 이루어짐</a:t>
            </a:r>
            <a:r>
              <a:rPr lang="en-US" altLang="ko-KR" sz="1000" dirty="0"/>
              <a:t>.</a:t>
            </a:r>
          </a:p>
          <a:p>
            <a:r>
              <a:rPr lang="en-US" altLang="ko-KR" sz="1000" dirty="0"/>
              <a:t>receptive field</a:t>
            </a:r>
            <a:r>
              <a:rPr lang="ko-KR" altLang="en-US" sz="1000" dirty="0"/>
              <a:t>를 늘리기 위한 </a:t>
            </a:r>
            <a:r>
              <a:rPr lang="en-US" altLang="ko-KR" sz="1000" dirty="0"/>
              <a:t>component</a:t>
            </a:r>
          </a:p>
          <a:p>
            <a:r>
              <a:rPr lang="en-US" altLang="ko-KR" sz="1000" dirty="0"/>
              <a:t>→ </a:t>
            </a:r>
            <a:r>
              <a:rPr lang="ko-KR" altLang="en-US" sz="1000" dirty="0"/>
              <a:t>다양한 </a:t>
            </a:r>
            <a:r>
              <a:rPr lang="en-US" altLang="ko-KR" sz="1000" dirty="0"/>
              <a:t>size </a:t>
            </a:r>
            <a:r>
              <a:rPr lang="ko-KR" altLang="en-US" sz="1000" dirty="0"/>
              <a:t>및 </a:t>
            </a:r>
            <a:r>
              <a:rPr lang="en-US" altLang="ko-KR" sz="1000" dirty="0"/>
              <a:t>level</a:t>
            </a:r>
            <a:r>
              <a:rPr lang="ko-KR" altLang="en-US" sz="1000" dirty="0"/>
              <a:t>의 </a:t>
            </a:r>
            <a:r>
              <a:rPr lang="en-US" altLang="ko-KR" sz="1000" dirty="0"/>
              <a:t>feature</a:t>
            </a:r>
            <a:r>
              <a:rPr lang="ko-KR" altLang="en-US" sz="1000" dirty="0"/>
              <a:t>들을 학습할 수 있게 하여 </a:t>
            </a:r>
            <a:r>
              <a:rPr lang="en-US" altLang="ko-KR" sz="1000" dirty="0"/>
              <a:t>robust</a:t>
            </a:r>
            <a:r>
              <a:rPr lang="ko-KR" altLang="en-US" sz="1000" dirty="0"/>
              <a:t>한 </a:t>
            </a:r>
            <a:r>
              <a:rPr lang="en-US" altLang="ko-KR" sz="1000" dirty="0"/>
              <a:t>cue</a:t>
            </a:r>
            <a:r>
              <a:rPr lang="ko-KR" altLang="en-US" sz="1000" dirty="0"/>
              <a:t>를 학습</a:t>
            </a:r>
          </a:p>
        </p:txBody>
      </p:sp>
    </p:spTree>
    <p:extLst>
      <p:ext uri="{BB962C8B-B14F-4D97-AF65-F5344CB8AC3E}">
        <p14:creationId xmlns:p14="http://schemas.microsoft.com/office/powerpoint/2010/main" val="3928392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9339" y="1187575"/>
            <a:ext cx="3525408" cy="257889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965" y="1187575"/>
            <a:ext cx="3525408" cy="257889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0117" y="3967984"/>
            <a:ext cx="2913560" cy="213132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06" y="3967984"/>
            <a:ext cx="2913561" cy="214688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6227" y="3967984"/>
            <a:ext cx="2913560" cy="213132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80218" y="6131719"/>
            <a:ext cx="1470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기존 </a:t>
            </a:r>
            <a:r>
              <a:rPr lang="en-US" altLang="ko-KR" dirty="0" smtClean="0"/>
              <a:t>CAM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3946734" y="6131719"/>
            <a:ext cx="1470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COD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6704195" y="6131719"/>
            <a:ext cx="1757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Data </a:t>
            </a:r>
            <a:r>
              <a:rPr lang="en-US" altLang="ko-KR" dirty="0" err="1" smtClean="0"/>
              <a:t>aug</a:t>
            </a:r>
            <a:r>
              <a:rPr lang="en-US" altLang="ko-KR" dirty="0" smtClean="0"/>
              <a:t> + COD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8320753" y="2026431"/>
            <a:ext cx="282131" cy="2667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222085" y="91178"/>
            <a:ext cx="73609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atin typeface="+mj-ea"/>
                <a:ea typeface="+mj-ea"/>
              </a:rPr>
              <a:t>Weakly supervised segmentation</a:t>
            </a:r>
            <a:endParaRPr lang="ko-KR" altLang="en-US" sz="20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946070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972809" y="6062818"/>
            <a:ext cx="1470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기존 </a:t>
            </a:r>
            <a:r>
              <a:rPr lang="en-US" altLang="ko-KR" dirty="0" smtClean="0"/>
              <a:t>CAM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3864235" y="6042530"/>
            <a:ext cx="1470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COD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6707034" y="6042530"/>
            <a:ext cx="1757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Data </a:t>
            </a:r>
            <a:r>
              <a:rPr lang="en-US" altLang="ko-KR" dirty="0" err="1" smtClean="0"/>
              <a:t>aug</a:t>
            </a:r>
            <a:r>
              <a:rPr lang="en-US" altLang="ko-KR" dirty="0" smtClean="0"/>
              <a:t> + COD</a:t>
            </a:r>
            <a:endParaRPr lang="ko-KR" altLang="en-US" dirty="0"/>
          </a:p>
        </p:txBody>
      </p:sp>
      <p:sp>
        <p:nvSpPr>
          <p:cNvPr id="19" name="직사각형 18"/>
          <p:cNvSpPr/>
          <p:nvPr/>
        </p:nvSpPr>
        <p:spPr>
          <a:xfrm>
            <a:off x="8320753" y="2026431"/>
            <a:ext cx="282131" cy="2667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5149" y="842384"/>
            <a:ext cx="3548916" cy="259609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833" y="841957"/>
            <a:ext cx="3548917" cy="259609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6314" y="3902012"/>
            <a:ext cx="2905867" cy="212569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75" y="3902012"/>
            <a:ext cx="2905867" cy="212569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7053" y="3896998"/>
            <a:ext cx="2912464" cy="2145532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222085" y="91178"/>
            <a:ext cx="73609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atin typeface="+mj-ea"/>
                <a:ea typeface="+mj-ea"/>
              </a:rPr>
              <a:t>Weakly supervised segmentation</a:t>
            </a:r>
            <a:endParaRPr lang="ko-KR" altLang="en-US" sz="20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548257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22085" y="91178"/>
            <a:ext cx="73609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atin typeface="+mj-ea"/>
                <a:ea typeface="+mj-ea"/>
              </a:rPr>
              <a:t>Weakly supervised segmentation</a:t>
            </a:r>
            <a:endParaRPr lang="ko-KR" altLang="en-US" sz="2000" b="1" dirty="0">
              <a:latin typeface="+mj-ea"/>
              <a:ea typeface="+mj-ea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085" y="711406"/>
            <a:ext cx="2752827" cy="275282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6324" y="723926"/>
            <a:ext cx="2752827" cy="2752827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085" y="3557334"/>
            <a:ext cx="2752827" cy="2752827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0563" y="723926"/>
            <a:ext cx="2740307" cy="2740307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241963" y="3828516"/>
            <a:ext cx="46813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N case</a:t>
            </a:r>
            <a:r>
              <a:rPr lang="ko-KR" altLang="en-US" dirty="0" smtClean="0"/>
              <a:t>에 대해서는 </a:t>
            </a:r>
            <a:r>
              <a:rPr lang="en-US" altLang="ko-KR" dirty="0" err="1" smtClean="0"/>
              <a:t>heatmap</a:t>
            </a:r>
            <a:r>
              <a:rPr lang="ko-KR" altLang="en-US" dirty="0" smtClean="0"/>
              <a:t>을 거의 생성 하지 않음</a:t>
            </a:r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다만 그림자</a:t>
            </a:r>
            <a:r>
              <a:rPr lang="en-US" altLang="ko-KR" dirty="0" smtClean="0"/>
              <a:t>, </a:t>
            </a:r>
            <a:r>
              <a:rPr lang="ko-KR" altLang="en-US" dirty="0" smtClean="0"/>
              <a:t>모서리에 </a:t>
            </a:r>
            <a:r>
              <a:rPr lang="en-US" altLang="ko-KR" dirty="0" smtClean="0"/>
              <a:t>gland</a:t>
            </a:r>
            <a:r>
              <a:rPr lang="ko-KR" altLang="en-US" dirty="0" smtClean="0"/>
              <a:t>에 대해서 민감하게 반응함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87387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030095" y="-141316"/>
            <a:ext cx="955964" cy="13134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66254" y="146057"/>
            <a:ext cx="2859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Issue summary</a:t>
            </a:r>
            <a:endParaRPr lang="ko-KR" altLang="en-US" b="1" dirty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8054780"/>
              </p:ext>
            </p:extLst>
          </p:nvPr>
        </p:nvGraphicFramePr>
        <p:xfrm>
          <a:off x="260466" y="515390"/>
          <a:ext cx="8725593" cy="17456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9949">
                  <a:extLst>
                    <a:ext uri="{9D8B030D-6E8A-4147-A177-3AD203B41FA5}">
                      <a16:colId xmlns:a16="http://schemas.microsoft.com/office/drawing/2014/main" val="2976591486"/>
                    </a:ext>
                  </a:extLst>
                </a:gridCol>
                <a:gridCol w="3597779">
                  <a:extLst>
                    <a:ext uri="{9D8B030D-6E8A-4147-A177-3AD203B41FA5}">
                      <a16:colId xmlns:a16="http://schemas.microsoft.com/office/drawing/2014/main" val="3040741509"/>
                    </a:ext>
                  </a:extLst>
                </a:gridCol>
                <a:gridCol w="4097865">
                  <a:extLst>
                    <a:ext uri="{9D8B030D-6E8A-4147-A177-3AD203B41FA5}">
                      <a16:colId xmlns:a16="http://schemas.microsoft.com/office/drawing/2014/main" val="2738044987"/>
                    </a:ext>
                  </a:extLst>
                </a:gridCol>
              </a:tblGrid>
              <a:tr h="25105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스캐너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1/07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1/17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182309"/>
                  </a:ext>
                </a:extLst>
              </a:tr>
              <a:tr h="13798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데이터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="1" dirty="0" smtClean="0"/>
                        <a:t>스캐너 학습 데이터 이동</a:t>
                      </a:r>
                      <a:endParaRPr lang="en-US" altLang="ko-KR" sz="1200" b="1" dirty="0" smtClean="0"/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 smtClean="0"/>
                        <a:t>226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서버로 이동 완료 </a:t>
                      </a:r>
                      <a:r>
                        <a:rPr lang="en-US" altLang="ko-KR" sz="1200" baseline="0" dirty="0" smtClean="0"/>
                        <a:t>(colon/stomach)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8337899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0994200"/>
              </p:ext>
            </p:extLst>
          </p:nvPr>
        </p:nvGraphicFramePr>
        <p:xfrm>
          <a:off x="260466" y="2261023"/>
          <a:ext cx="8725593" cy="439700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9949">
                  <a:extLst>
                    <a:ext uri="{9D8B030D-6E8A-4147-A177-3AD203B41FA5}">
                      <a16:colId xmlns:a16="http://schemas.microsoft.com/office/drawing/2014/main" val="3887618014"/>
                    </a:ext>
                  </a:extLst>
                </a:gridCol>
                <a:gridCol w="3606325">
                  <a:extLst>
                    <a:ext uri="{9D8B030D-6E8A-4147-A177-3AD203B41FA5}">
                      <a16:colId xmlns:a16="http://schemas.microsoft.com/office/drawing/2014/main" val="3665645377"/>
                    </a:ext>
                  </a:extLst>
                </a:gridCol>
                <a:gridCol w="4089319">
                  <a:extLst>
                    <a:ext uri="{9D8B030D-6E8A-4147-A177-3AD203B41FA5}">
                      <a16:colId xmlns:a16="http://schemas.microsoft.com/office/drawing/2014/main" val="1536205473"/>
                    </a:ext>
                  </a:extLst>
                </a:gridCol>
              </a:tblGrid>
              <a:tr h="32082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위장</a:t>
                      </a:r>
                      <a:r>
                        <a:rPr lang="en-US" altLang="ko-KR" dirty="0" smtClean="0"/>
                        <a:t>-</a:t>
                      </a:r>
                      <a:r>
                        <a:rPr lang="ko-KR" altLang="en-US" dirty="0" smtClean="0"/>
                        <a:t>대장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="1" dirty="0" smtClean="0"/>
                        <a:t>분류</a:t>
                      </a:r>
                      <a:r>
                        <a:rPr lang="en-US" altLang="ko-KR" sz="1200" b="1" dirty="0" smtClean="0"/>
                        <a:t> </a:t>
                      </a:r>
                      <a:r>
                        <a:rPr lang="ko-KR" altLang="en-US" sz="1200" b="1" dirty="0" smtClean="0"/>
                        <a:t>모델 개발</a:t>
                      </a:r>
                      <a:endParaRPr lang="en-US" altLang="ko-KR" sz="1200" b="1" dirty="0" smtClean="0"/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b="0" dirty="0" smtClean="0"/>
                        <a:t>Stomach </a:t>
                      </a:r>
                      <a:r>
                        <a:rPr lang="ko-KR" altLang="en-US" sz="1200" b="0" dirty="0" smtClean="0"/>
                        <a:t>개발 착수</a:t>
                      </a:r>
                      <a:endParaRPr lang="en-US" altLang="ko-KR" sz="1200" b="0" dirty="0" smtClean="0"/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="0" dirty="0" smtClean="0"/>
                        <a:t>담당 이슈로 인해서 개발 지연 </a:t>
                      </a:r>
                      <a:endParaRPr lang="en-US" altLang="ko-KR" sz="1200" b="0" dirty="0" smtClean="0"/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b="0" dirty="0" smtClean="0"/>
                        <a:t>Stomach 1</a:t>
                      </a:r>
                      <a:r>
                        <a:rPr lang="ko-KR" altLang="en-US" sz="1200" b="0" dirty="0" smtClean="0"/>
                        <a:t>차 </a:t>
                      </a:r>
                      <a:r>
                        <a:rPr lang="en-US" altLang="ko-KR" sz="1200" b="0" dirty="0" smtClean="0"/>
                        <a:t>-&gt; 1/10 </a:t>
                      </a:r>
                      <a:r>
                        <a:rPr lang="ko-KR" altLang="en-US" sz="1200" b="0" dirty="0" smtClean="0"/>
                        <a:t>목표</a:t>
                      </a:r>
                      <a:endParaRPr lang="en-US" altLang="ko-KR" sz="1200" b="0" dirty="0" smtClean="0"/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b="0" dirty="0" smtClean="0"/>
                        <a:t>Colon</a:t>
                      </a:r>
                      <a:r>
                        <a:rPr lang="en-US" altLang="ko-KR" sz="1200" b="0" baseline="0" dirty="0" smtClean="0"/>
                        <a:t> 1</a:t>
                      </a:r>
                      <a:r>
                        <a:rPr lang="ko-KR" altLang="en-US" sz="1200" b="0" baseline="0" dirty="0" smtClean="0"/>
                        <a:t>차 </a:t>
                      </a:r>
                      <a:r>
                        <a:rPr lang="en-US" altLang="ko-KR" sz="1200" b="0" baseline="0" dirty="0" smtClean="0"/>
                        <a:t>-&gt; 1/14 </a:t>
                      </a:r>
                      <a:r>
                        <a:rPr lang="ko-KR" altLang="en-US" sz="1200" b="0" baseline="0" dirty="0" smtClean="0"/>
                        <a:t>목표</a:t>
                      </a:r>
                      <a:endParaRPr lang="en-US" altLang="ko-KR" sz="1200" b="0" baseline="0" dirty="0" smtClean="0"/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b="0" baseline="0" dirty="0" smtClean="0"/>
                        <a:t>14</a:t>
                      </a:r>
                      <a:r>
                        <a:rPr lang="ko-KR" altLang="en-US" sz="1200" b="0" baseline="0" dirty="0" smtClean="0"/>
                        <a:t>일까지 이슈 대응 예정</a:t>
                      </a:r>
                      <a:endParaRPr lang="en-US" altLang="ko-KR" sz="1200" b="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="1" dirty="0" smtClean="0"/>
                        <a:t>이슈 대응으로 인한 설치 연기</a:t>
                      </a:r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 smtClean="0"/>
                        <a:t> 리눅스 서버에서 발생하는 패치 오류 확인 </a:t>
                      </a:r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 smtClean="0"/>
                        <a:t> </a:t>
                      </a:r>
                      <a:r>
                        <a:rPr lang="en-US" altLang="ko-KR" sz="1200" dirty="0" err="1" smtClean="0"/>
                        <a:t>openslide</a:t>
                      </a:r>
                      <a:r>
                        <a:rPr lang="en-US" altLang="ko-KR" sz="1200" dirty="0" smtClean="0"/>
                        <a:t>, pillow </a:t>
                      </a:r>
                      <a:r>
                        <a:rPr lang="ko-KR" altLang="en-US" sz="1200" dirty="0" smtClean="0"/>
                        <a:t>재설치 및 업데이트</a:t>
                      </a:r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 smtClean="0"/>
                        <a:t> </a:t>
                      </a:r>
                      <a:r>
                        <a:rPr lang="en-US" altLang="ko-KR" sz="1200" dirty="0" err="1" smtClean="0"/>
                        <a:t>pixman</a:t>
                      </a:r>
                      <a:r>
                        <a:rPr lang="en-US" altLang="ko-KR" sz="1200" dirty="0" smtClean="0"/>
                        <a:t> (</a:t>
                      </a:r>
                      <a:r>
                        <a:rPr lang="ko-KR" altLang="en-US" sz="1200" dirty="0" smtClean="0"/>
                        <a:t>현재 원인으로 확인되는 모듈</a:t>
                      </a:r>
                      <a:r>
                        <a:rPr lang="en-US" altLang="ko-KR" sz="1200" dirty="0" smtClean="0"/>
                        <a:t>) </a:t>
                      </a:r>
                      <a:r>
                        <a:rPr lang="ko-KR" altLang="en-US" sz="1200" dirty="0" smtClean="0"/>
                        <a:t>업데이트 </a:t>
                      </a:r>
                      <a:r>
                        <a:rPr lang="en-US" altLang="ko-KR" sz="1200" dirty="0" smtClean="0"/>
                        <a:t>-&gt; </a:t>
                      </a:r>
                      <a:r>
                        <a:rPr lang="ko-KR" altLang="en-US" sz="1200" dirty="0" smtClean="0"/>
                        <a:t>현재 오류 해결 </a:t>
                      </a:r>
                      <a:r>
                        <a:rPr lang="en-US" altLang="ko-KR" sz="1200" dirty="0" smtClean="0"/>
                        <a:t>(1/17)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b="1" dirty="0" smtClean="0"/>
                        <a:t>Confidence score </a:t>
                      </a:r>
                      <a:r>
                        <a:rPr lang="ko-KR" altLang="en-US" sz="1200" b="1" dirty="0" smtClean="0"/>
                        <a:t>코드 수정</a:t>
                      </a:r>
                      <a:endParaRPr lang="en-US" altLang="ko-KR" sz="1200" b="1" dirty="0" smtClean="0"/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 smtClean="0"/>
                        <a:t>현재 </a:t>
                      </a:r>
                      <a:r>
                        <a:rPr lang="en-US" altLang="ko-KR" sz="1200" dirty="0" smtClean="0"/>
                        <a:t>14</a:t>
                      </a:r>
                      <a:r>
                        <a:rPr lang="ko-KR" altLang="en-US" sz="1200" dirty="0" smtClean="0"/>
                        <a:t>번 서버 </a:t>
                      </a:r>
                      <a:r>
                        <a:rPr lang="en-US" altLang="ko-KR" sz="1200" dirty="0" err="1" smtClean="0"/>
                        <a:t>ori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코드에 </a:t>
                      </a:r>
                      <a:r>
                        <a:rPr lang="en-US" altLang="ko-KR" sz="1200" baseline="0" dirty="0" smtClean="0"/>
                        <a:t>Confidence score</a:t>
                      </a:r>
                      <a:r>
                        <a:rPr lang="ko-KR" altLang="en-US" sz="1200" baseline="0" dirty="0" smtClean="0"/>
                        <a:t>를 모델이 제공하도록 코드 수정 </a:t>
                      </a:r>
                      <a:endParaRPr lang="en-US" altLang="ko-KR" sz="1200" baseline="0" dirty="0" smtClean="0"/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aseline="0" dirty="0" smtClean="0"/>
                        <a:t>매뉴얼 전달 완료</a:t>
                      </a:r>
                      <a:endParaRPr lang="ko-KR" altLang="en-US" sz="1200" dirty="0" smtClean="0"/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ko-KR" altLang="en-US" sz="1200" dirty="0" smtClean="0"/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b="1" dirty="0" smtClean="0"/>
                        <a:t>VIT</a:t>
                      </a:r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 smtClean="0"/>
                        <a:t>feature extractor </a:t>
                      </a:r>
                      <a:r>
                        <a:rPr lang="ko-KR" altLang="en-US" sz="1200" dirty="0" smtClean="0"/>
                        <a:t>기반의 </a:t>
                      </a:r>
                      <a:r>
                        <a:rPr lang="en-US" altLang="ko-KR" sz="1200" dirty="0" smtClean="0"/>
                        <a:t>WSI </a:t>
                      </a:r>
                      <a:r>
                        <a:rPr lang="ko-KR" altLang="en-US" sz="1200" dirty="0" smtClean="0"/>
                        <a:t>분류기 연구 </a:t>
                      </a:r>
                      <a:r>
                        <a:rPr lang="en-US" altLang="ko-KR" sz="1200" dirty="0" smtClean="0"/>
                        <a:t>(</a:t>
                      </a:r>
                      <a:r>
                        <a:rPr lang="ko-KR" altLang="en-US" sz="1200" dirty="0" smtClean="0"/>
                        <a:t>진행중</a:t>
                      </a:r>
                      <a:r>
                        <a:rPr lang="en-US" altLang="ko-KR" sz="1200" dirty="0" smtClean="0"/>
                        <a:t>)</a:t>
                      </a:r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 err="1" smtClean="0"/>
                        <a:t>씨젠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en-US" altLang="ko-KR" sz="1200" dirty="0" smtClean="0"/>
                        <a:t>AI</a:t>
                      </a:r>
                      <a:r>
                        <a:rPr lang="ko-KR" altLang="en-US" sz="1200" dirty="0" smtClean="0"/>
                        <a:t>팀 에서 협업 요청</a:t>
                      </a:r>
                      <a:endParaRPr lang="en-US" altLang="ko-KR" sz="1200" dirty="0" smtClean="0"/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b="0" baseline="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7147906"/>
                  </a:ext>
                </a:extLst>
              </a:tr>
              <a:tr h="9802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기타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baseline="0" dirty="0" err="1" smtClean="0"/>
                        <a:t>lossDiff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논문 게재 확정</a:t>
                      </a:r>
                      <a:r>
                        <a:rPr lang="en-US" altLang="ko-KR" sz="1200" baseline="0" dirty="0" smtClean="0"/>
                        <a:t>*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ko-KR" altLang="en-US" sz="1200" b="1" u="sng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baseline="0" dirty="0" smtClean="0"/>
                        <a:t>1/11 </a:t>
                      </a:r>
                      <a:r>
                        <a:rPr lang="ko-KR" altLang="en-US" sz="1200" baseline="0" dirty="0" err="1" smtClean="0"/>
                        <a:t>씨젠</a:t>
                      </a:r>
                      <a:r>
                        <a:rPr lang="ko-KR" altLang="en-US" sz="1200" baseline="0" dirty="0" smtClean="0"/>
                        <a:t> 실무자 워크숍</a:t>
                      </a:r>
                      <a:endParaRPr lang="en-US" altLang="ko-KR" sz="1200" baseline="0" dirty="0" smtClean="0"/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aseline="0" dirty="0" smtClean="0"/>
                        <a:t>담당자 변경 및 인수인계 </a:t>
                      </a:r>
                      <a:r>
                        <a:rPr lang="en-US" altLang="ko-KR" sz="1200" baseline="0" dirty="0" smtClean="0"/>
                        <a:t>1</a:t>
                      </a:r>
                      <a:r>
                        <a:rPr lang="ko-KR" altLang="en-US" sz="1200" baseline="0" dirty="0" smtClean="0"/>
                        <a:t>차 완료</a:t>
                      </a:r>
                      <a:endParaRPr lang="en-US" altLang="ko-KR" sz="1200" baseline="0" dirty="0" smtClean="0"/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baseline="0" dirty="0" smtClean="0"/>
                        <a:t>WSI framework (</a:t>
                      </a:r>
                      <a:r>
                        <a:rPr lang="ko-KR" altLang="en-US" sz="1200" baseline="0" dirty="0" smtClean="0"/>
                        <a:t>박영진 </a:t>
                      </a:r>
                      <a:r>
                        <a:rPr lang="en-US" altLang="ko-KR" sz="1200" baseline="0" dirty="0" smtClean="0"/>
                        <a:t>-&gt; </a:t>
                      </a:r>
                      <a:r>
                        <a:rPr lang="en-US" altLang="ko-KR" sz="1200" baseline="0" dirty="0" err="1" smtClean="0"/>
                        <a:t>willmer</a:t>
                      </a:r>
                      <a:r>
                        <a:rPr lang="en-US" altLang="ko-KR" sz="1200" baseline="0" dirty="0" smtClean="0"/>
                        <a:t>)</a:t>
                      </a:r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baseline="0" dirty="0" smtClean="0"/>
                        <a:t>GCNN (</a:t>
                      </a:r>
                      <a:r>
                        <a:rPr lang="en-US" altLang="ko-KR" sz="1200" baseline="0" dirty="0" err="1" smtClean="0"/>
                        <a:t>murtaza</a:t>
                      </a:r>
                      <a:r>
                        <a:rPr lang="en-US" altLang="ko-KR" sz="1200" baseline="0" dirty="0" smtClean="0"/>
                        <a:t>-&gt; </a:t>
                      </a:r>
                      <a:r>
                        <a:rPr lang="en-US" altLang="ko-KR" sz="1200" baseline="0" dirty="0" err="1" smtClean="0"/>
                        <a:t>jj</a:t>
                      </a:r>
                      <a:r>
                        <a:rPr lang="en-US" altLang="ko-KR" sz="1200" baseline="0" dirty="0" smtClean="0"/>
                        <a:t>)</a:t>
                      </a:r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baseline="0" dirty="0" err="1" smtClean="0"/>
                        <a:t>LossDiff</a:t>
                      </a:r>
                      <a:r>
                        <a:rPr lang="en-US" altLang="ko-KR" sz="1200" baseline="0" dirty="0" smtClean="0"/>
                        <a:t> (</a:t>
                      </a:r>
                      <a:r>
                        <a:rPr lang="en-US" altLang="ko-KR" sz="1200" baseline="0" dirty="0" err="1" smtClean="0"/>
                        <a:t>murtaza</a:t>
                      </a:r>
                      <a:r>
                        <a:rPr lang="en-US" altLang="ko-KR" sz="1200" baseline="0" dirty="0" smtClean="0"/>
                        <a:t>-&gt; </a:t>
                      </a:r>
                      <a:r>
                        <a:rPr lang="ko-KR" altLang="en-US" sz="1200" baseline="0" dirty="0" err="1" smtClean="0"/>
                        <a:t>김무진</a:t>
                      </a:r>
                      <a:r>
                        <a:rPr lang="en-US" altLang="ko-KR" sz="1200" baseline="0" dirty="0" smtClean="0"/>
                        <a:t>)[2</a:t>
                      </a:r>
                      <a:r>
                        <a:rPr lang="ko-KR" altLang="en-US" sz="1200" baseline="0" dirty="0" smtClean="0"/>
                        <a:t>월 부터 예정</a:t>
                      </a:r>
                      <a:r>
                        <a:rPr lang="en-US" altLang="ko-KR" sz="1200" baseline="0" dirty="0" smtClean="0"/>
                        <a:t>]</a:t>
                      </a:r>
                    </a:p>
                    <a:p>
                      <a:pPr marL="45720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200" baseline="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4120098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9451649" y="683664"/>
            <a:ext cx="786213" cy="11793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7367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75" y="742603"/>
            <a:ext cx="5168606" cy="3780926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0744" y="3093262"/>
            <a:ext cx="5140147" cy="3764738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222085" y="91178"/>
            <a:ext cx="73609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atin typeface="+mj-ea"/>
                <a:ea typeface="+mj-ea"/>
              </a:rPr>
              <a:t>Weakly supervised segmentation</a:t>
            </a:r>
            <a:endParaRPr lang="ko-KR" altLang="en-US" sz="2000" b="1" dirty="0">
              <a:latin typeface="+mj-ea"/>
              <a:ea typeface="+mj-ea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495800" y="1001836"/>
            <a:ext cx="3648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이슈 사항</a:t>
            </a:r>
            <a:endParaRPr lang="en-US" altLang="ko-KR" sz="12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 smtClean="0"/>
              <a:t>전문의 </a:t>
            </a:r>
            <a:r>
              <a:rPr lang="ko-KR" altLang="en-US" sz="1200" dirty="0" err="1" smtClean="0"/>
              <a:t>커멘트</a:t>
            </a:r>
            <a:r>
              <a:rPr lang="ko-KR" altLang="en-US" sz="1200" dirty="0"/>
              <a:t> </a:t>
            </a:r>
            <a:r>
              <a:rPr lang="ko-KR" altLang="en-US" sz="1200" dirty="0" smtClean="0"/>
              <a:t>요청</a:t>
            </a:r>
            <a:r>
              <a:rPr lang="en-US" altLang="ko-KR" sz="1200" dirty="0" smtClean="0"/>
              <a:t>-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200" dirty="0" smtClean="0"/>
              <a:t> 수도 코드에 어떤 형태가 더 적합한지 논의 필요 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seg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모델이 필요한가</a:t>
            </a:r>
            <a:r>
              <a:rPr lang="en-US" altLang="ko-KR" sz="1200" dirty="0" smtClean="0"/>
              <a:t>?)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 smtClean="0"/>
              <a:t>현재 작은 </a:t>
            </a:r>
            <a:r>
              <a:rPr lang="ko-KR" altLang="en-US" sz="1200" dirty="0" err="1" smtClean="0"/>
              <a:t>병변에</a:t>
            </a:r>
            <a:r>
              <a:rPr lang="ko-KR" altLang="en-US" sz="1200" dirty="0" smtClean="0"/>
              <a:t> 대해서는 약한 모습이 보임</a:t>
            </a:r>
            <a:endParaRPr lang="en-US" altLang="ko-KR" sz="12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 smtClean="0"/>
              <a:t>전체 시스템에서 </a:t>
            </a:r>
            <a:r>
              <a:rPr lang="en-US" altLang="ko-KR" sz="1200" dirty="0" smtClean="0"/>
              <a:t>40</a:t>
            </a:r>
            <a:r>
              <a:rPr lang="ko-KR" altLang="en-US" sz="1200" dirty="0" smtClean="0"/>
              <a:t>배율이 필수적인지</a:t>
            </a:r>
            <a:endParaRPr lang="en-US" altLang="ko-KR" sz="12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 smtClean="0"/>
              <a:t>현재 </a:t>
            </a:r>
            <a:r>
              <a:rPr lang="en-US" altLang="ko-KR" sz="1200" dirty="0" smtClean="0"/>
              <a:t>N</a:t>
            </a:r>
            <a:r>
              <a:rPr lang="ko-KR" altLang="en-US" sz="1200" dirty="0" smtClean="0"/>
              <a:t>의 경우 배율이 보임</a:t>
            </a:r>
            <a:endParaRPr lang="en-US" altLang="ko-KR" sz="12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 err="1" smtClean="0"/>
              <a:t>모서리쪽</a:t>
            </a:r>
            <a:r>
              <a:rPr lang="ko-KR" altLang="en-US" sz="1200" dirty="0"/>
              <a:t> </a:t>
            </a:r>
            <a:r>
              <a:rPr lang="ko-KR" altLang="en-US" sz="1200" dirty="0" smtClean="0"/>
              <a:t>그림자에 의한 에러가 많음</a:t>
            </a:r>
            <a:endParaRPr lang="ko-KR" altLang="en-US" sz="1200" dirty="0"/>
          </a:p>
        </p:txBody>
      </p:sp>
      <p:sp>
        <p:nvSpPr>
          <p:cNvPr id="3" name="TextBox 2"/>
          <p:cNvSpPr txBox="1"/>
          <p:nvPr/>
        </p:nvSpPr>
        <p:spPr>
          <a:xfrm>
            <a:off x="222085" y="4905286"/>
            <a:ext cx="3153504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 smtClean="0"/>
              <a:t>SEG </a:t>
            </a:r>
            <a:r>
              <a:rPr lang="ko-KR" altLang="en-US" sz="1400" dirty="0" smtClean="0"/>
              <a:t>모델 까지 가야하는지에 대해서는 피드백 요청</a:t>
            </a:r>
            <a:endParaRPr lang="en-US" altLang="ko-KR" sz="1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 smtClean="0"/>
              <a:t>COD </a:t>
            </a:r>
            <a:r>
              <a:rPr lang="en-US" altLang="ko-KR" sz="1400" dirty="0" err="1" smtClean="0"/>
              <a:t>aug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등에 대한 비교 피드백 요청 </a:t>
            </a:r>
            <a:r>
              <a:rPr lang="en-US" altLang="ko-KR" sz="1400" dirty="0" smtClean="0"/>
              <a:t>(</a:t>
            </a:r>
            <a:r>
              <a:rPr lang="ko-KR" altLang="en-US" sz="1400" dirty="0" smtClean="0"/>
              <a:t>가장 붉은색 기준</a:t>
            </a:r>
            <a:r>
              <a:rPr lang="en-US" altLang="ko-KR" sz="1400" dirty="0" smtClean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실용성을 위해서는 </a:t>
            </a:r>
            <a:r>
              <a:rPr lang="en-US" altLang="ko-KR" sz="1400" dirty="0" smtClean="0"/>
              <a:t>40X</a:t>
            </a:r>
            <a:r>
              <a:rPr lang="ko-KR" altLang="en-US" sz="1400" dirty="0" smtClean="0"/>
              <a:t>에서도 </a:t>
            </a:r>
            <a:r>
              <a:rPr lang="ko-KR" altLang="en-US" sz="1400" dirty="0" err="1" smtClean="0"/>
              <a:t>디텍팅이</a:t>
            </a:r>
            <a:r>
              <a:rPr lang="ko-KR" altLang="en-US" sz="1400" dirty="0" smtClean="0"/>
              <a:t> 필요</a:t>
            </a:r>
            <a:endParaRPr lang="en-US" altLang="ko-KR" sz="1400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352485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030095" y="-141316"/>
            <a:ext cx="955964" cy="13134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1454727" y="3882045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18802" y="3208712"/>
            <a:ext cx="73609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smtClean="0">
                <a:latin typeface="+mj-ea"/>
                <a:ea typeface="+mj-ea"/>
              </a:rPr>
              <a:t>업데이트 관련</a:t>
            </a:r>
            <a:endParaRPr lang="ko-KR" altLang="en-US" sz="2800" b="1" dirty="0">
              <a:latin typeface="+mj-ea"/>
              <a:ea typeface="+mj-ea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443955" y="3882045"/>
            <a:ext cx="2760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Incremental learning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33587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55575" y="127265"/>
            <a:ext cx="4698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atin typeface="+mj-ea"/>
              </a:rPr>
              <a:t>1. Incremental learning</a:t>
            </a:r>
            <a:endParaRPr lang="ko-KR" altLang="en-US" b="1" dirty="0">
              <a:latin typeface="+mj-ea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274320" y="680168"/>
            <a:ext cx="7480425" cy="380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u="sng" dirty="0" smtClean="0"/>
              <a:t>System concept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299958" y="820263"/>
            <a:ext cx="0" cy="176259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오른쪽 화살표 6"/>
          <p:cNvSpPr/>
          <p:nvPr/>
        </p:nvSpPr>
        <p:spPr>
          <a:xfrm rot="16200000">
            <a:off x="6582984" y="1122729"/>
            <a:ext cx="585085" cy="3326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오른쪽 화살표 7"/>
          <p:cNvSpPr/>
          <p:nvPr/>
        </p:nvSpPr>
        <p:spPr>
          <a:xfrm rot="16200000">
            <a:off x="6387610" y="2114717"/>
            <a:ext cx="347411" cy="189914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4537" y="4877999"/>
            <a:ext cx="1546248" cy="856456"/>
          </a:xfrm>
          <a:prstGeom prst="rect">
            <a:avLst/>
          </a:prstGeom>
        </p:spPr>
      </p:pic>
      <p:sp>
        <p:nvSpPr>
          <p:cNvPr id="10" name="오른쪽 화살표 9"/>
          <p:cNvSpPr/>
          <p:nvPr/>
        </p:nvSpPr>
        <p:spPr>
          <a:xfrm>
            <a:off x="2438076" y="5803622"/>
            <a:ext cx="1308879" cy="340408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05" b="98994" l="3538" r="96226"/>
                    </a14:imgEffect>
                  </a14:imgLayer>
                </a14:imgProps>
              </a:ext>
            </a:extLst>
          </a:blip>
          <a:srcRect l="2549" r="2952"/>
          <a:stretch/>
        </p:blipFill>
        <p:spPr>
          <a:xfrm>
            <a:off x="815650" y="3268612"/>
            <a:ext cx="720080" cy="89319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63622" y="4203111"/>
            <a:ext cx="1224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Oracle (Pathologist)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279" b="97268" l="935" r="95016">
                        <a14:foregroundMark x1="36137" y1="32514" x2="54829" y2="63934"/>
                        <a14:foregroundMark x1="63863" y1="26503" x2="78505" y2="45902"/>
                        <a14:foregroundMark x1="14019" y1="50820" x2="40498" y2="23770"/>
                        <a14:foregroundMark x1="40810" y1="26503" x2="76636" y2="28689"/>
                        <a14:foregroundMark x1="25234" y1="53825" x2="39252" y2="70219"/>
                        <a14:foregroundMark x1="52025" y1="65847" x2="56075" y2="88251"/>
                        <a14:foregroundMark x1="78505" y1="48361" x2="60125" y2="88251"/>
                        <a14:foregroundMark x1="28660" y1="53279" x2="47664" y2="89071"/>
                        <a14:foregroundMark x1="24299" y1="83880" x2="67913" y2="89617"/>
                        <a14:foregroundMark x1="59813" y1="33880" x2="62305" y2="67213"/>
                        <a14:foregroundMark x1="75389" y1="32514" x2="81308" y2="56831"/>
                        <a14:foregroundMark x1="87227" y1="46175" x2="87539" y2="54098"/>
                        <a14:foregroundMark x1="22118" y1="48907" x2="31153" y2="6229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51794" y="3272555"/>
            <a:ext cx="864096" cy="985229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83330" y="1263632"/>
            <a:ext cx="504056" cy="1243338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771774" y="4284417"/>
            <a:ext cx="12241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Model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35730" y="1416032"/>
            <a:ext cx="504056" cy="1243338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88130" y="1568432"/>
            <a:ext cx="504056" cy="1243338"/>
          </a:xfrm>
          <a:prstGeom prst="rect">
            <a:avLst/>
          </a:prstGeom>
        </p:spPr>
      </p:pic>
      <p:cxnSp>
        <p:nvCxnSpPr>
          <p:cNvPr id="20" name="꺾인 연결선 19"/>
          <p:cNvCxnSpPr>
            <a:stCxn id="19" idx="2"/>
            <a:endCxn id="11" idx="0"/>
          </p:cNvCxnSpPr>
          <p:nvPr/>
        </p:nvCxnSpPr>
        <p:spPr>
          <a:xfrm rot="5400000">
            <a:off x="1329503" y="2657957"/>
            <a:ext cx="456842" cy="76446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꺾인 연결선 20"/>
          <p:cNvCxnSpPr>
            <a:stCxn id="19" idx="2"/>
            <a:endCxn id="15" idx="0"/>
          </p:cNvCxnSpPr>
          <p:nvPr/>
        </p:nvCxnSpPr>
        <p:spPr>
          <a:xfrm rot="16200000" flipH="1">
            <a:off x="1931608" y="2820320"/>
            <a:ext cx="460785" cy="44368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463994" y="1142792"/>
            <a:ext cx="12241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Daily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3" name="직선 화살표 연결선 22"/>
          <p:cNvCxnSpPr>
            <a:stCxn id="17" idx="2"/>
          </p:cNvCxnSpPr>
          <p:nvPr/>
        </p:nvCxnSpPr>
        <p:spPr>
          <a:xfrm>
            <a:off x="2383842" y="4561416"/>
            <a:ext cx="0" cy="463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/>
          <p:nvPr/>
        </p:nvCxnSpPr>
        <p:spPr>
          <a:xfrm>
            <a:off x="1175690" y="4561416"/>
            <a:ext cx="0" cy="463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모서리가 둥근 직사각형 24"/>
          <p:cNvSpPr/>
          <p:nvPr/>
        </p:nvSpPr>
        <p:spPr>
          <a:xfrm>
            <a:off x="637327" y="5092468"/>
            <a:ext cx="998031" cy="265688"/>
          </a:xfrm>
          <a:prstGeom prst="roundRect">
            <a:avLst/>
          </a:prstGeom>
          <a:solidFill>
            <a:srgbClr val="E1F4F0"/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Class : A</a:t>
            </a:r>
            <a:endParaRPr lang="ko-KR" altLang="en-US" sz="1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1887386" y="5103127"/>
            <a:ext cx="998031" cy="265688"/>
          </a:xfrm>
          <a:prstGeom prst="roundRect">
            <a:avLst/>
          </a:prstGeom>
          <a:solidFill>
            <a:srgbClr val="E1F4F0"/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Class : B</a:t>
            </a:r>
            <a:endParaRPr lang="ko-KR" altLang="en-US" sz="1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581744" y="5040646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=</a:t>
            </a:r>
            <a:endParaRPr lang="ko-KR" altLang="en-US" dirty="0"/>
          </a:p>
        </p:txBody>
      </p:sp>
      <p:cxnSp>
        <p:nvCxnSpPr>
          <p:cNvPr id="28" name="직선 연결선 27"/>
          <p:cNvCxnSpPr>
            <a:endCxn id="27" idx="2"/>
          </p:cNvCxnSpPr>
          <p:nvPr/>
        </p:nvCxnSpPr>
        <p:spPr>
          <a:xfrm>
            <a:off x="1702941" y="5092468"/>
            <a:ext cx="130831" cy="31751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1175690" y="4799639"/>
            <a:ext cx="12241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prediction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1076062" y="5837670"/>
            <a:ext cx="1406882" cy="265688"/>
          </a:xfrm>
          <a:prstGeom prst="roundRect">
            <a:avLst/>
          </a:prstGeom>
          <a:solidFill>
            <a:srgbClr val="FFC000"/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Uncertain case</a:t>
            </a:r>
            <a:endParaRPr lang="ko-KR" altLang="en-US" sz="1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1" name="꺾인 연결선 30"/>
          <p:cNvCxnSpPr>
            <a:stCxn id="25" idx="2"/>
            <a:endCxn id="30" idx="0"/>
          </p:cNvCxnSpPr>
          <p:nvPr/>
        </p:nvCxnSpPr>
        <p:spPr>
          <a:xfrm rot="16200000" flipH="1">
            <a:off x="1218166" y="5276333"/>
            <a:ext cx="479514" cy="643160"/>
          </a:xfrm>
          <a:prstGeom prst="bentConnector3">
            <a:avLst>
              <a:gd name="adj1" fmla="val 5173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꺾인 연결선 31"/>
          <p:cNvCxnSpPr>
            <a:stCxn id="26" idx="2"/>
            <a:endCxn id="30" idx="0"/>
          </p:cNvCxnSpPr>
          <p:nvPr/>
        </p:nvCxnSpPr>
        <p:spPr>
          <a:xfrm rot="5400000">
            <a:off x="1848526" y="5299793"/>
            <a:ext cx="468855" cy="60689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1887386" y="1155351"/>
            <a:ext cx="1224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Unlabeled pool (slides)</a:t>
            </a:r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22701" y="3668570"/>
            <a:ext cx="2593781" cy="2418859"/>
          </a:xfrm>
          <a:prstGeom prst="rect">
            <a:avLst/>
          </a:prstGeom>
        </p:spPr>
      </p:pic>
      <p:sp>
        <p:nvSpPr>
          <p:cNvPr id="35" name="직사각형 34"/>
          <p:cNvSpPr/>
          <p:nvPr/>
        </p:nvSpPr>
        <p:spPr>
          <a:xfrm>
            <a:off x="5046385" y="4830412"/>
            <a:ext cx="345248" cy="32419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5436813" y="5143010"/>
            <a:ext cx="314727" cy="32419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/>
          <p:cNvSpPr txBox="1"/>
          <p:nvPr/>
        </p:nvSpPr>
        <p:spPr>
          <a:xfrm>
            <a:off x="4090975" y="6087429"/>
            <a:ext cx="18308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Weakly-supervising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499454" y="3967833"/>
            <a:ext cx="18308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candidates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9" name="직선 화살표 연결선 38"/>
          <p:cNvCxnSpPr/>
          <p:nvPr/>
        </p:nvCxnSpPr>
        <p:spPr>
          <a:xfrm>
            <a:off x="3764114" y="4106332"/>
            <a:ext cx="257033" cy="3276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/>
          <p:nvPr/>
        </p:nvCxnSpPr>
        <p:spPr>
          <a:xfrm>
            <a:off x="3764114" y="4106332"/>
            <a:ext cx="9136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/>
          <p:nvPr/>
        </p:nvCxnSpPr>
        <p:spPr>
          <a:xfrm>
            <a:off x="3764114" y="4106332"/>
            <a:ext cx="336401" cy="13662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그룹 41"/>
          <p:cNvGrpSpPr/>
          <p:nvPr/>
        </p:nvGrpSpPr>
        <p:grpSpPr>
          <a:xfrm>
            <a:off x="6376760" y="2202510"/>
            <a:ext cx="404747" cy="573934"/>
            <a:chOff x="5450408" y="3255368"/>
            <a:chExt cx="489744" cy="694460"/>
          </a:xfrm>
        </p:grpSpPr>
        <p:sp>
          <p:nvSpPr>
            <p:cNvPr id="43" name="원통 42"/>
            <p:cNvSpPr/>
            <p:nvPr/>
          </p:nvSpPr>
          <p:spPr>
            <a:xfrm>
              <a:off x="5450409" y="3672829"/>
              <a:ext cx="489743" cy="276999"/>
            </a:xfrm>
            <a:prstGeom prst="can">
              <a:avLst/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0">
                  <a:schemeClr val="accent3">
                    <a:lumMod val="45000"/>
                    <a:lumOff val="55000"/>
                  </a:schemeClr>
                </a:gs>
                <a:gs pos="68000">
                  <a:schemeClr val="bg1"/>
                </a:gs>
              </a:gsLst>
              <a:lin ang="18900000" scaled="1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원통 43"/>
            <p:cNvSpPr/>
            <p:nvPr/>
          </p:nvSpPr>
          <p:spPr>
            <a:xfrm>
              <a:off x="5450409" y="3465305"/>
              <a:ext cx="489743" cy="276999"/>
            </a:xfrm>
            <a:prstGeom prst="can">
              <a:avLst/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0">
                  <a:schemeClr val="accent3">
                    <a:lumMod val="45000"/>
                    <a:lumOff val="55000"/>
                  </a:schemeClr>
                </a:gs>
                <a:gs pos="68000">
                  <a:schemeClr val="bg1"/>
                </a:gs>
              </a:gsLst>
              <a:lin ang="18900000" scaled="1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원통 44"/>
            <p:cNvSpPr/>
            <p:nvPr/>
          </p:nvSpPr>
          <p:spPr>
            <a:xfrm>
              <a:off x="5450408" y="3255368"/>
              <a:ext cx="489743" cy="276999"/>
            </a:xfrm>
            <a:prstGeom prst="can">
              <a:avLst/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0">
                  <a:schemeClr val="accent3">
                    <a:lumMod val="45000"/>
                    <a:lumOff val="55000"/>
                  </a:schemeClr>
                </a:gs>
                <a:gs pos="68000">
                  <a:schemeClr val="bg1"/>
                </a:gs>
              </a:gsLst>
              <a:lin ang="18900000" scaled="1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46" name="직선 화살표 연결선 45"/>
          <p:cNvCxnSpPr>
            <a:stCxn id="35" idx="0"/>
            <a:endCxn id="43" idx="3"/>
          </p:cNvCxnSpPr>
          <p:nvPr/>
        </p:nvCxnSpPr>
        <p:spPr>
          <a:xfrm flipV="1">
            <a:off x="5219009" y="2776444"/>
            <a:ext cx="1360125" cy="205396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/>
          <p:cNvCxnSpPr>
            <a:stCxn id="36" idx="0"/>
            <a:endCxn id="43" idx="3"/>
          </p:cNvCxnSpPr>
          <p:nvPr/>
        </p:nvCxnSpPr>
        <p:spPr>
          <a:xfrm flipV="1">
            <a:off x="5594177" y="2776444"/>
            <a:ext cx="984957" cy="236656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4712466" y="3082827"/>
            <a:ext cx="18308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*Sample selection</a:t>
            </a:r>
          </a:p>
          <a:p>
            <a:pPr algn="ctr"/>
            <a:r>
              <a:rPr lang="en-US" altLang="ko-K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(patches)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9" name="그림 48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05" b="98994" l="3538" r="96226"/>
                    </a14:imgEffect>
                  </a14:imgLayer>
                </a14:imgProps>
              </a:ext>
            </a:extLst>
          </a:blip>
          <a:srcRect l="2549" r="2952"/>
          <a:stretch/>
        </p:blipFill>
        <p:spPr>
          <a:xfrm>
            <a:off x="5410666" y="2604937"/>
            <a:ext cx="406466" cy="504184"/>
          </a:xfrm>
          <a:prstGeom prst="rect">
            <a:avLst/>
          </a:prstGeom>
        </p:spPr>
      </p:pic>
      <p:pic>
        <p:nvPicPr>
          <p:cNvPr id="50" name="그림 49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279" b="97268" l="935" r="95016">
                        <a14:foregroundMark x1="36137" y1="32514" x2="54829" y2="63934"/>
                        <a14:foregroundMark x1="63863" y1="26503" x2="78505" y2="45902"/>
                        <a14:foregroundMark x1="14019" y1="50820" x2="40498" y2="23770"/>
                        <a14:foregroundMark x1="40810" y1="26503" x2="76636" y2="28689"/>
                        <a14:foregroundMark x1="25234" y1="53825" x2="39252" y2="70219"/>
                        <a14:foregroundMark x1="52025" y1="65847" x2="56075" y2="88251"/>
                        <a14:foregroundMark x1="78505" y1="48361" x2="60125" y2="88251"/>
                        <a14:foregroundMark x1="28660" y1="53279" x2="47664" y2="89071"/>
                        <a14:foregroundMark x1="24299" y1="83880" x2="67913" y2="89617"/>
                        <a14:foregroundMark x1="59813" y1="33880" x2="62305" y2="67213"/>
                        <a14:foregroundMark x1="75389" y1="32514" x2="81308" y2="56831"/>
                        <a14:foregroundMark x1="87227" y1="46175" x2="87539" y2="54098"/>
                        <a14:foregroundMark x1="22118" y1="48907" x2="31153" y2="6229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33689" y="1094522"/>
            <a:ext cx="864096" cy="985229"/>
          </a:xfrm>
          <a:prstGeom prst="rect">
            <a:avLst/>
          </a:prstGeom>
        </p:spPr>
      </p:pic>
      <p:cxnSp>
        <p:nvCxnSpPr>
          <p:cNvPr id="51" name="직선 연결선 50"/>
          <p:cNvCxnSpPr/>
          <p:nvPr/>
        </p:nvCxnSpPr>
        <p:spPr>
          <a:xfrm>
            <a:off x="6564654" y="2818193"/>
            <a:ext cx="0" cy="32094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6740575" y="5970514"/>
            <a:ext cx="18308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Negative case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7194428" y="5038508"/>
            <a:ext cx="264456" cy="24833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/>
          <p:cNvSpPr/>
          <p:nvPr/>
        </p:nvSpPr>
        <p:spPr>
          <a:xfrm>
            <a:off x="7444784" y="5009144"/>
            <a:ext cx="264456" cy="24833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/>
          <p:cNvSpPr/>
          <p:nvPr/>
        </p:nvSpPr>
        <p:spPr>
          <a:xfrm>
            <a:off x="7912784" y="5141402"/>
            <a:ext cx="264456" cy="24833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6" name="직선 화살표 연결선 55"/>
          <p:cNvCxnSpPr>
            <a:stCxn id="53" idx="0"/>
            <a:endCxn id="43" idx="3"/>
          </p:cNvCxnSpPr>
          <p:nvPr/>
        </p:nvCxnSpPr>
        <p:spPr>
          <a:xfrm flipH="1" flipV="1">
            <a:off x="6579134" y="2776444"/>
            <a:ext cx="747522" cy="2262064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/>
          <p:cNvCxnSpPr>
            <a:endCxn id="43" idx="3"/>
          </p:cNvCxnSpPr>
          <p:nvPr/>
        </p:nvCxnSpPr>
        <p:spPr>
          <a:xfrm flipH="1" flipV="1">
            <a:off x="6579134" y="2776444"/>
            <a:ext cx="977105" cy="2216066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/>
          <p:cNvCxnSpPr>
            <a:stCxn id="55" idx="0"/>
            <a:endCxn id="43" idx="3"/>
          </p:cNvCxnSpPr>
          <p:nvPr/>
        </p:nvCxnSpPr>
        <p:spPr>
          <a:xfrm flipH="1" flipV="1">
            <a:off x="6579134" y="2776444"/>
            <a:ext cx="1465878" cy="2364958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그림 58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279" b="97268" l="935" r="95016">
                        <a14:foregroundMark x1="36137" y1="32514" x2="54829" y2="63934"/>
                        <a14:foregroundMark x1="63863" y1="26503" x2="78505" y2="45902"/>
                        <a14:foregroundMark x1="14019" y1="50820" x2="40498" y2="23770"/>
                        <a14:foregroundMark x1="40810" y1="26503" x2="76636" y2="28689"/>
                        <a14:foregroundMark x1="25234" y1="53825" x2="39252" y2="70219"/>
                        <a14:foregroundMark x1="52025" y1="65847" x2="56075" y2="88251"/>
                        <a14:foregroundMark x1="78505" y1="48361" x2="60125" y2="88251"/>
                        <a14:foregroundMark x1="28660" y1="53279" x2="47664" y2="89071"/>
                        <a14:foregroundMark x1="24299" y1="83880" x2="67913" y2="89617"/>
                        <a14:foregroundMark x1="59813" y1="33880" x2="62305" y2="67213"/>
                        <a14:foregroundMark x1="75389" y1="32514" x2="81308" y2="56831"/>
                        <a14:foregroundMark x1="87227" y1="46175" x2="87539" y2="54098"/>
                        <a14:foregroundMark x1="22118" y1="48907" x2="31153" y2="6229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457203" y="2865052"/>
            <a:ext cx="403106" cy="459616"/>
          </a:xfrm>
          <a:prstGeom prst="rect">
            <a:avLst/>
          </a:prstGeom>
        </p:spPr>
      </p:pic>
      <p:sp>
        <p:nvSpPr>
          <p:cNvPr id="60" name="TextBox 59"/>
          <p:cNvSpPr txBox="1"/>
          <p:nvPr/>
        </p:nvSpPr>
        <p:spPr>
          <a:xfrm>
            <a:off x="6731405" y="3293464"/>
            <a:ext cx="18308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Sample selection</a:t>
            </a:r>
          </a:p>
          <a:p>
            <a:pPr algn="ctr"/>
            <a:r>
              <a:rPr lang="en-US" altLang="ko-K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(patches)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7055616" y="2642532"/>
            <a:ext cx="12241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Auto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4952139" y="2332645"/>
            <a:ext cx="12241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Oracle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6466358" y="1922716"/>
            <a:ext cx="12241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Updating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4" name="직선 연결선 63"/>
          <p:cNvCxnSpPr/>
          <p:nvPr/>
        </p:nvCxnSpPr>
        <p:spPr>
          <a:xfrm flipV="1">
            <a:off x="6636662" y="1495920"/>
            <a:ext cx="72529" cy="15082"/>
          </a:xfrm>
          <a:prstGeom prst="line">
            <a:avLst/>
          </a:prstGeom>
          <a:ln w="19050">
            <a:solidFill>
              <a:srgbClr val="124F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/>
          <p:cNvCxnSpPr/>
          <p:nvPr/>
        </p:nvCxnSpPr>
        <p:spPr>
          <a:xfrm>
            <a:off x="6433879" y="1494731"/>
            <a:ext cx="109010" cy="24309"/>
          </a:xfrm>
          <a:prstGeom prst="line">
            <a:avLst/>
          </a:prstGeom>
          <a:ln w="19050">
            <a:solidFill>
              <a:srgbClr val="124F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직사각형 65"/>
          <p:cNvSpPr/>
          <p:nvPr/>
        </p:nvSpPr>
        <p:spPr>
          <a:xfrm>
            <a:off x="299958" y="1094522"/>
            <a:ext cx="416836" cy="4002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78188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/>
          <p:cNvSpPr txBox="1"/>
          <p:nvPr/>
        </p:nvSpPr>
        <p:spPr>
          <a:xfrm>
            <a:off x="386587" y="645961"/>
            <a:ext cx="5587704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u="sng" dirty="0" smtClean="0"/>
              <a:t>핵심 필요 사항</a:t>
            </a:r>
            <a:endParaRPr lang="en-US" altLang="ko-KR" sz="1400" u="sng" dirty="0" smtClean="0"/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en-US" altLang="ko-KR" sz="1400" b="1" dirty="0" smtClean="0"/>
              <a:t>false </a:t>
            </a:r>
            <a:r>
              <a:rPr lang="en-US" altLang="ko-KR" sz="1400" b="1" dirty="0"/>
              <a:t>positive (</a:t>
            </a:r>
            <a:r>
              <a:rPr lang="ko-KR" altLang="en-US" sz="1400" b="1" dirty="0"/>
              <a:t>실제 </a:t>
            </a:r>
            <a:r>
              <a:rPr lang="en-US" altLang="ko-KR" sz="1400" b="1" dirty="0"/>
              <a:t>N) </a:t>
            </a:r>
            <a:r>
              <a:rPr lang="en-US" altLang="ko-KR" sz="1400" b="1" dirty="0" smtClean="0"/>
              <a:t>case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/>
              <a:t>(1) </a:t>
            </a:r>
            <a:r>
              <a:rPr lang="en-US" altLang="ko-KR" sz="1400" dirty="0" err="1" smtClean="0"/>
              <a:t>SeeDP</a:t>
            </a:r>
            <a:r>
              <a:rPr lang="en-US" altLang="ko-KR" sz="1400" dirty="0" smtClean="0"/>
              <a:t>: </a:t>
            </a:r>
            <a:r>
              <a:rPr lang="en-US" altLang="ko-KR" sz="1400" dirty="0"/>
              <a:t>false positive </a:t>
            </a:r>
            <a:r>
              <a:rPr lang="ko-KR" altLang="en-US" sz="1400" dirty="0" smtClean="0"/>
              <a:t>인지</a:t>
            </a:r>
            <a:r>
              <a:rPr lang="en-US" altLang="ko-KR" sz="1400" dirty="0" smtClean="0"/>
              <a:t>*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/>
              <a:t>(2) </a:t>
            </a:r>
            <a:r>
              <a:rPr lang="en-US" altLang="ko-KR" sz="1400" dirty="0" err="1"/>
              <a:t>SeeDP</a:t>
            </a:r>
            <a:r>
              <a:rPr lang="en-US" altLang="ko-KR" sz="1400" dirty="0"/>
              <a:t> </a:t>
            </a:r>
            <a:r>
              <a:rPr lang="en-US" altLang="ko-KR" sz="1400" dirty="0" smtClean="0"/>
              <a:t>: </a:t>
            </a:r>
            <a:r>
              <a:rPr lang="ko-KR" altLang="en-US" sz="1400" dirty="0" smtClean="0"/>
              <a:t>좌표 정보 </a:t>
            </a:r>
            <a:r>
              <a:rPr lang="en-US" altLang="ko-KR" sz="1400" dirty="0" smtClean="0"/>
              <a:t>DB </a:t>
            </a:r>
            <a:r>
              <a:rPr lang="ko-KR" altLang="en-US" sz="1400" dirty="0" smtClean="0"/>
              <a:t>저장</a:t>
            </a:r>
            <a:r>
              <a:rPr lang="en-US" altLang="ko-KR" sz="1400" dirty="0" smtClean="0"/>
              <a:t>*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/>
              <a:t>(3) </a:t>
            </a:r>
            <a:r>
              <a:rPr lang="ko-KR" altLang="en-US" sz="1400" dirty="0" smtClean="0"/>
              <a:t>좌표 및 </a:t>
            </a:r>
            <a:r>
              <a:rPr lang="en-US" altLang="ko-KR" sz="1400" dirty="0" smtClean="0"/>
              <a:t>WSI</a:t>
            </a:r>
            <a:r>
              <a:rPr lang="ko-KR" altLang="en-US" sz="1400" dirty="0" smtClean="0"/>
              <a:t>로 학습용 패치 생성</a:t>
            </a:r>
            <a:r>
              <a:rPr lang="en-US" altLang="ko-KR" sz="1400" dirty="0" smtClean="0"/>
              <a:t>*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/>
              <a:t>(</a:t>
            </a:r>
            <a:r>
              <a:rPr lang="en-US" altLang="ko-KR" sz="1400" dirty="0"/>
              <a:t>4</a:t>
            </a:r>
            <a:r>
              <a:rPr lang="en-US" altLang="ko-KR" sz="1400" dirty="0" smtClean="0"/>
              <a:t>) </a:t>
            </a:r>
            <a:r>
              <a:rPr lang="ko-KR" altLang="en-US" sz="1400" dirty="0" smtClean="0"/>
              <a:t>업데이트 데이터 </a:t>
            </a:r>
            <a:r>
              <a:rPr lang="en-US" altLang="ko-KR" sz="1400" dirty="0" smtClean="0"/>
              <a:t>storage</a:t>
            </a:r>
            <a:r>
              <a:rPr lang="ko-KR" altLang="en-US" sz="1400" dirty="0" smtClean="0"/>
              <a:t>에 저장 </a:t>
            </a:r>
            <a:endParaRPr lang="en-US" altLang="ko-KR" sz="1400" dirty="0" smtClean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/>
              <a:t>(5)</a:t>
            </a:r>
            <a:r>
              <a:rPr lang="ko-KR" altLang="en-US" sz="1400" dirty="0"/>
              <a:t> </a:t>
            </a:r>
            <a:r>
              <a:rPr lang="ko-KR" altLang="en-US" sz="1400" dirty="0" smtClean="0"/>
              <a:t>주기적 업데이트 시행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endParaRPr lang="en-US" altLang="ko-KR" sz="1400" dirty="0" smtClean="0"/>
          </a:p>
          <a:p>
            <a:pPr>
              <a:lnSpc>
                <a:spcPct val="150000"/>
              </a:lnSpc>
            </a:pPr>
            <a:r>
              <a:rPr lang="en-US" altLang="ko-KR" sz="1400" b="1" dirty="0" smtClean="0"/>
              <a:t>2) </a:t>
            </a:r>
            <a:r>
              <a:rPr lang="en-US" altLang="ko-KR" sz="1400" b="1" dirty="0"/>
              <a:t>false negative  (</a:t>
            </a:r>
            <a:r>
              <a:rPr lang="ko-KR" altLang="en-US" sz="1400" b="1" dirty="0"/>
              <a:t>실제 </a:t>
            </a:r>
            <a:r>
              <a:rPr lang="en-US" altLang="ko-KR" sz="1400" b="1" dirty="0"/>
              <a:t>D,M</a:t>
            </a:r>
            <a:r>
              <a:rPr lang="en-US" altLang="ko-KR" sz="1400" b="1" dirty="0" smtClean="0"/>
              <a:t>)</a:t>
            </a:r>
            <a:r>
              <a:rPr lang="en-US" altLang="ko-KR" sz="1400" dirty="0"/>
              <a:t> </a:t>
            </a:r>
            <a:r>
              <a:rPr lang="en-US" altLang="ko-KR" sz="1400" b="1" dirty="0" smtClean="0"/>
              <a:t>case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/>
              <a:t>(1) </a:t>
            </a:r>
            <a:r>
              <a:rPr lang="en-US" altLang="ko-KR" sz="1400" dirty="0" err="1"/>
              <a:t>SeeDP</a:t>
            </a:r>
            <a:r>
              <a:rPr lang="en-US" altLang="ko-KR" sz="1400" dirty="0"/>
              <a:t>: false negative </a:t>
            </a:r>
            <a:r>
              <a:rPr lang="ko-KR" altLang="en-US" sz="1400" dirty="0"/>
              <a:t>인지 </a:t>
            </a:r>
            <a:r>
              <a:rPr lang="en-US" altLang="ko-KR" sz="1400" dirty="0"/>
              <a:t>*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/>
              <a:t>(2) </a:t>
            </a:r>
            <a:r>
              <a:rPr lang="en-US" altLang="ko-KR" sz="1400" dirty="0" err="1"/>
              <a:t>SeeDP</a:t>
            </a:r>
            <a:r>
              <a:rPr lang="en-US" altLang="ko-KR" sz="1400" dirty="0"/>
              <a:t>: </a:t>
            </a:r>
            <a:r>
              <a:rPr lang="ko-KR" altLang="en-US" sz="1400" dirty="0" err="1"/>
              <a:t>오분류된</a:t>
            </a:r>
            <a:r>
              <a:rPr lang="ko-KR" altLang="en-US" sz="1400" dirty="0"/>
              <a:t> 패치에 대해</a:t>
            </a:r>
            <a:r>
              <a:rPr lang="en-US" altLang="ko-KR" sz="1400" dirty="0"/>
              <a:t>, </a:t>
            </a:r>
            <a:r>
              <a:rPr lang="ko-KR" altLang="en-US" sz="1400" dirty="0"/>
              <a:t>사용자가 선택 및 </a:t>
            </a:r>
            <a:r>
              <a:rPr lang="ko-KR" altLang="en-US" sz="1400" dirty="0" err="1"/>
              <a:t>재분류</a:t>
            </a:r>
            <a:r>
              <a:rPr lang="ko-KR" altLang="en-US" sz="1400" dirty="0"/>
              <a:t> 선택 </a:t>
            </a:r>
            <a:r>
              <a:rPr lang="en-US" altLang="ko-KR" sz="1400" dirty="0"/>
              <a:t>*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/>
              <a:t>(3) </a:t>
            </a:r>
            <a:r>
              <a:rPr lang="en-US" altLang="ko-KR" sz="1400" dirty="0" err="1"/>
              <a:t>SeeDP</a:t>
            </a:r>
            <a:r>
              <a:rPr lang="en-US" altLang="ko-KR" sz="1400" dirty="0"/>
              <a:t>: </a:t>
            </a:r>
            <a:r>
              <a:rPr lang="ko-KR" altLang="en-US" sz="1400" dirty="0" err="1"/>
              <a:t>오분류</a:t>
            </a:r>
            <a:r>
              <a:rPr lang="ko-KR" altLang="en-US" sz="1400" dirty="0"/>
              <a:t> 패치</a:t>
            </a:r>
            <a:r>
              <a:rPr lang="en-US" altLang="ko-KR" sz="1400" dirty="0"/>
              <a:t>- </a:t>
            </a:r>
            <a:r>
              <a:rPr lang="ko-KR" altLang="en-US" sz="1400" dirty="0"/>
              <a:t>좌표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재분류</a:t>
            </a:r>
            <a:r>
              <a:rPr lang="ko-KR" altLang="en-US" sz="1400" dirty="0"/>
              <a:t> 정보 </a:t>
            </a:r>
            <a:r>
              <a:rPr lang="en-US" altLang="ko-KR" sz="1400" dirty="0"/>
              <a:t>DB </a:t>
            </a:r>
            <a:r>
              <a:rPr lang="ko-KR" altLang="en-US" sz="1400" dirty="0" smtClean="0"/>
              <a:t>저장</a:t>
            </a:r>
            <a:r>
              <a:rPr lang="en-US" altLang="ko-KR" sz="1400" dirty="0" smtClean="0"/>
              <a:t>*</a:t>
            </a:r>
            <a:endParaRPr lang="en-US" altLang="ko-KR" sz="1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/>
              <a:t>(4) </a:t>
            </a:r>
            <a:r>
              <a:rPr lang="ko-KR" altLang="en-US" sz="1400" dirty="0"/>
              <a:t>좌표 및 </a:t>
            </a:r>
            <a:r>
              <a:rPr lang="en-US" altLang="ko-KR" sz="1400" dirty="0"/>
              <a:t>WSI</a:t>
            </a:r>
            <a:r>
              <a:rPr lang="ko-KR" altLang="en-US" sz="1400" dirty="0"/>
              <a:t>로 학습용 패치 </a:t>
            </a:r>
            <a:r>
              <a:rPr lang="ko-KR" altLang="en-US" sz="1400" dirty="0" smtClean="0"/>
              <a:t>생성</a:t>
            </a:r>
            <a:r>
              <a:rPr lang="en-US" altLang="ko-KR" sz="1400" dirty="0" smtClean="0"/>
              <a:t>*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/>
              <a:t>(</a:t>
            </a:r>
            <a:r>
              <a:rPr lang="en-US" altLang="ko-KR" sz="1400" dirty="0"/>
              <a:t>5) </a:t>
            </a:r>
            <a:r>
              <a:rPr lang="ko-KR" altLang="en-US" sz="1400" dirty="0"/>
              <a:t>업데이트 데이터 </a:t>
            </a:r>
            <a:r>
              <a:rPr lang="en-US" altLang="ko-KR" sz="1400" dirty="0"/>
              <a:t>storage</a:t>
            </a:r>
            <a:r>
              <a:rPr lang="ko-KR" altLang="en-US" sz="1400" dirty="0"/>
              <a:t>에 저장 </a:t>
            </a:r>
            <a:endParaRPr lang="en-US" altLang="ko-KR" sz="1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/>
              <a:t>(</a:t>
            </a:r>
            <a:r>
              <a:rPr lang="en-US" altLang="ko-KR" sz="1400" dirty="0"/>
              <a:t>6)</a:t>
            </a:r>
            <a:r>
              <a:rPr lang="ko-KR" altLang="en-US" sz="1400" dirty="0"/>
              <a:t> 주기적 업데이트 시행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endParaRPr lang="en-US" altLang="ko-KR" sz="1400" b="1" dirty="0"/>
          </a:p>
          <a:p>
            <a:pPr>
              <a:lnSpc>
                <a:spcPct val="150000"/>
              </a:lnSpc>
            </a:pPr>
            <a:r>
              <a:rPr lang="en-US" altLang="ko-KR" sz="1400" b="1" dirty="0" smtClean="0"/>
              <a:t>3) WSI </a:t>
            </a:r>
            <a:r>
              <a:rPr lang="ko-KR" altLang="en-US" sz="1400" b="1" dirty="0" smtClean="0"/>
              <a:t>분류기 업데이트 </a:t>
            </a:r>
            <a:r>
              <a:rPr lang="en-US" altLang="ko-KR" sz="1400" b="1" dirty="0" smtClean="0"/>
              <a:t>(annotation X)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 smtClean="0"/>
              <a:t>주기 </a:t>
            </a:r>
            <a:r>
              <a:rPr lang="ko-KR" altLang="en-US" sz="1400" b="1" dirty="0" err="1" smtClean="0"/>
              <a:t>업데이트시</a:t>
            </a:r>
            <a:r>
              <a:rPr lang="en-US" altLang="ko-KR" sz="1400" b="1" dirty="0" smtClean="0"/>
              <a:t>, </a:t>
            </a:r>
            <a:r>
              <a:rPr lang="ko-KR" altLang="en-US" sz="1400" b="1" dirty="0" smtClean="0"/>
              <a:t>후보 </a:t>
            </a:r>
            <a:r>
              <a:rPr lang="en-US" altLang="ko-KR" sz="1400" b="1" dirty="0" smtClean="0"/>
              <a:t>WSI</a:t>
            </a:r>
            <a:r>
              <a:rPr lang="ko-KR" altLang="en-US" sz="1400" b="1" dirty="0" smtClean="0"/>
              <a:t>를 포함하여</a:t>
            </a:r>
            <a:r>
              <a:rPr lang="en-US" altLang="ko-KR" sz="1400" b="1" dirty="0" smtClean="0"/>
              <a:t> </a:t>
            </a:r>
            <a:r>
              <a:rPr lang="ko-KR" altLang="en-US" sz="1400" b="1" dirty="0" smtClean="0"/>
              <a:t>업데이트</a:t>
            </a:r>
            <a:endParaRPr lang="en-US" altLang="ko-KR" sz="1400" b="1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 smtClean="0"/>
              <a:t>대상 슬라이드를 선별하는 과정 필요</a:t>
            </a:r>
            <a:endParaRPr lang="en-US" altLang="ko-KR" sz="1200" dirty="0" smtClean="0"/>
          </a:p>
        </p:txBody>
      </p:sp>
      <p:cxnSp>
        <p:nvCxnSpPr>
          <p:cNvPr id="106" name="직선 연결선 105"/>
          <p:cNvCxnSpPr/>
          <p:nvPr/>
        </p:nvCxnSpPr>
        <p:spPr>
          <a:xfrm>
            <a:off x="299958" y="768989"/>
            <a:ext cx="0" cy="176259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155575" y="127265"/>
            <a:ext cx="4698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+mj-ea"/>
              </a:rPr>
              <a:t>1</a:t>
            </a:r>
            <a:r>
              <a:rPr lang="en-US" altLang="ko-KR" b="1" dirty="0" smtClean="0">
                <a:latin typeface="+mj-ea"/>
              </a:rPr>
              <a:t>. </a:t>
            </a:r>
            <a:r>
              <a:rPr lang="en-US" altLang="ko-KR" b="1" dirty="0" smtClean="0">
                <a:latin typeface="+mj-ea"/>
              </a:rPr>
              <a:t>Incremental leaning system (2)</a:t>
            </a:r>
            <a:endParaRPr lang="ko-KR" altLang="en-US" b="1" dirty="0">
              <a:latin typeface="+mj-ea"/>
            </a:endParaRPr>
          </a:p>
        </p:txBody>
      </p:sp>
      <p:pic>
        <p:nvPicPr>
          <p:cNvPr id="59" name="그림 5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9806" y="2542983"/>
            <a:ext cx="1546248" cy="856456"/>
          </a:xfrm>
          <a:prstGeom prst="rect">
            <a:avLst/>
          </a:prstGeom>
        </p:spPr>
      </p:pic>
      <p:sp>
        <p:nvSpPr>
          <p:cNvPr id="60" name="TextBox 59"/>
          <p:cNvSpPr txBox="1"/>
          <p:nvPr/>
        </p:nvSpPr>
        <p:spPr>
          <a:xfrm>
            <a:off x="6677489" y="3311654"/>
            <a:ext cx="18308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false positive </a:t>
            </a:r>
            <a:r>
              <a:rPr lang="en-US" altLang="ko-K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case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7179697" y="2703492"/>
            <a:ext cx="264456" cy="24833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/>
          <p:cNvSpPr/>
          <p:nvPr/>
        </p:nvSpPr>
        <p:spPr>
          <a:xfrm>
            <a:off x="7430053" y="2674128"/>
            <a:ext cx="264456" cy="24833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/>
          <p:cNvSpPr/>
          <p:nvPr/>
        </p:nvSpPr>
        <p:spPr>
          <a:xfrm>
            <a:off x="7898053" y="2806386"/>
            <a:ext cx="264456" cy="24833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3" name="그림 7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279" b="97268" l="935" r="95016">
                        <a14:foregroundMark x1="36137" y1="32514" x2="54829" y2="63934"/>
                        <a14:foregroundMark x1="63863" y1="26503" x2="78505" y2="45902"/>
                        <a14:foregroundMark x1="14019" y1="50820" x2="40498" y2="23770"/>
                        <a14:foregroundMark x1="40810" y1="26503" x2="76636" y2="28689"/>
                        <a14:foregroundMark x1="25234" y1="53825" x2="39252" y2="70219"/>
                        <a14:foregroundMark x1="52025" y1="65847" x2="56075" y2="88251"/>
                        <a14:foregroundMark x1="78505" y1="48361" x2="60125" y2="88251"/>
                        <a14:foregroundMark x1="28660" y1="53279" x2="47664" y2="89071"/>
                        <a14:foregroundMark x1="24299" y1="83880" x2="67913" y2="89617"/>
                        <a14:foregroundMark x1="59813" y1="33880" x2="62305" y2="67213"/>
                        <a14:foregroundMark x1="75389" y1="32514" x2="81308" y2="56831"/>
                        <a14:foregroundMark x1="87227" y1="46175" x2="87539" y2="54098"/>
                        <a14:foregroundMark x1="22118" y1="48907" x2="31153" y2="6229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28500" y="564376"/>
            <a:ext cx="403106" cy="459616"/>
          </a:xfrm>
          <a:prstGeom prst="rect">
            <a:avLst/>
          </a:prstGeom>
        </p:spPr>
      </p:pic>
      <p:sp>
        <p:nvSpPr>
          <p:cNvPr id="74" name="TextBox 73"/>
          <p:cNvSpPr txBox="1"/>
          <p:nvPr/>
        </p:nvSpPr>
        <p:spPr>
          <a:xfrm>
            <a:off x="6502702" y="992788"/>
            <a:ext cx="18308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Sample selection</a:t>
            </a:r>
          </a:p>
          <a:p>
            <a:pPr algn="ctr"/>
            <a:r>
              <a:rPr lang="en-US" altLang="ko-K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(patches)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6826913" y="341856"/>
            <a:ext cx="12241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Auto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0" name="직선 화살표 연결선 89"/>
          <p:cNvCxnSpPr>
            <a:stCxn id="61" idx="0"/>
            <a:endCxn id="100" idx="3"/>
          </p:cNvCxnSpPr>
          <p:nvPr/>
        </p:nvCxnSpPr>
        <p:spPr>
          <a:xfrm flipV="1">
            <a:off x="7311925" y="2153227"/>
            <a:ext cx="180211" cy="550265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화살표 연결선 93"/>
          <p:cNvCxnSpPr>
            <a:stCxn id="62" idx="0"/>
            <a:endCxn id="100" idx="3"/>
          </p:cNvCxnSpPr>
          <p:nvPr/>
        </p:nvCxnSpPr>
        <p:spPr>
          <a:xfrm flipH="1" flipV="1">
            <a:off x="7492136" y="2153227"/>
            <a:ext cx="70145" cy="520901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화살표 연결선 95"/>
          <p:cNvCxnSpPr>
            <a:stCxn id="64" idx="0"/>
            <a:endCxn id="100" idx="3"/>
          </p:cNvCxnSpPr>
          <p:nvPr/>
        </p:nvCxnSpPr>
        <p:spPr>
          <a:xfrm flipH="1" flipV="1">
            <a:off x="7492136" y="2153227"/>
            <a:ext cx="538145" cy="653159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9" name="그룹 98"/>
          <p:cNvGrpSpPr/>
          <p:nvPr/>
        </p:nvGrpSpPr>
        <p:grpSpPr>
          <a:xfrm>
            <a:off x="7289762" y="1579293"/>
            <a:ext cx="404747" cy="573934"/>
            <a:chOff x="5450408" y="3255368"/>
            <a:chExt cx="489744" cy="694460"/>
          </a:xfrm>
        </p:grpSpPr>
        <p:sp>
          <p:nvSpPr>
            <p:cNvPr id="100" name="원통 99"/>
            <p:cNvSpPr/>
            <p:nvPr/>
          </p:nvSpPr>
          <p:spPr>
            <a:xfrm>
              <a:off x="5450409" y="3672829"/>
              <a:ext cx="489743" cy="276999"/>
            </a:xfrm>
            <a:prstGeom prst="can">
              <a:avLst/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0">
                  <a:schemeClr val="accent3">
                    <a:lumMod val="45000"/>
                    <a:lumOff val="55000"/>
                  </a:schemeClr>
                </a:gs>
                <a:gs pos="68000">
                  <a:schemeClr val="bg1"/>
                </a:gs>
              </a:gsLst>
              <a:lin ang="18900000" scaled="1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1" name="원통 100"/>
            <p:cNvSpPr/>
            <p:nvPr/>
          </p:nvSpPr>
          <p:spPr>
            <a:xfrm>
              <a:off x="5450409" y="3465305"/>
              <a:ext cx="489743" cy="276999"/>
            </a:xfrm>
            <a:prstGeom prst="can">
              <a:avLst/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0">
                  <a:schemeClr val="accent3">
                    <a:lumMod val="45000"/>
                    <a:lumOff val="55000"/>
                  </a:schemeClr>
                </a:gs>
                <a:gs pos="68000">
                  <a:schemeClr val="bg1"/>
                </a:gs>
              </a:gsLst>
              <a:lin ang="18900000" scaled="1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3" name="원통 102"/>
            <p:cNvSpPr/>
            <p:nvPr/>
          </p:nvSpPr>
          <p:spPr>
            <a:xfrm>
              <a:off x="5450408" y="3255368"/>
              <a:ext cx="489743" cy="276999"/>
            </a:xfrm>
            <a:prstGeom prst="can">
              <a:avLst/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0">
                  <a:schemeClr val="accent3">
                    <a:lumMod val="45000"/>
                    <a:lumOff val="55000"/>
                  </a:schemeClr>
                </a:gs>
                <a:gs pos="68000">
                  <a:schemeClr val="bg1"/>
                </a:gs>
              </a:gsLst>
              <a:lin ang="18900000" scaled="1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7" name="직선 화살표 연결선 16"/>
          <p:cNvCxnSpPr/>
          <p:nvPr/>
        </p:nvCxnSpPr>
        <p:spPr>
          <a:xfrm flipH="1" flipV="1">
            <a:off x="6599714" y="1693755"/>
            <a:ext cx="682435" cy="1622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5366480" y="1566836"/>
            <a:ext cx="2999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*</a:t>
            </a:r>
            <a:r>
              <a:rPr lang="ko-KR" altLang="en-US" sz="1200" dirty="0" smtClean="0"/>
              <a:t>좌표 정보 저장 </a:t>
            </a:r>
            <a:endParaRPr lang="en-US" altLang="ko-KR" sz="1200" dirty="0" smtClean="0"/>
          </a:p>
        </p:txBody>
      </p:sp>
      <p:sp>
        <p:nvSpPr>
          <p:cNvPr id="113" name="TextBox 112"/>
          <p:cNvSpPr txBox="1"/>
          <p:nvPr/>
        </p:nvSpPr>
        <p:spPr>
          <a:xfrm>
            <a:off x="5904888" y="4139913"/>
            <a:ext cx="12241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Oracle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6688644" y="6447593"/>
            <a:ext cx="18308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false </a:t>
            </a:r>
            <a:r>
              <a:rPr lang="en-US" altLang="ko-K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negative case 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1871" y="4510334"/>
            <a:ext cx="1960820" cy="1831636"/>
          </a:xfrm>
          <a:prstGeom prst="rect">
            <a:avLst/>
          </a:prstGeom>
        </p:spPr>
      </p:pic>
      <p:pic>
        <p:nvPicPr>
          <p:cNvPr id="112" name="그림 111"/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805" b="98994" l="3538" r="96226"/>
                    </a14:imgEffect>
                  </a14:imgLayer>
                </a14:imgProps>
              </a:ext>
            </a:extLst>
          </a:blip>
          <a:srcRect l="2549" r="2952"/>
          <a:stretch/>
        </p:blipFill>
        <p:spPr>
          <a:xfrm>
            <a:off x="6313723" y="4404711"/>
            <a:ext cx="406466" cy="504184"/>
          </a:xfrm>
          <a:prstGeom prst="rect">
            <a:avLst/>
          </a:prstGeom>
        </p:spPr>
      </p:pic>
      <p:sp>
        <p:nvSpPr>
          <p:cNvPr id="127" name="TextBox 126"/>
          <p:cNvSpPr txBox="1"/>
          <p:nvPr/>
        </p:nvSpPr>
        <p:spPr>
          <a:xfrm>
            <a:off x="6264256" y="3995857"/>
            <a:ext cx="18308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*Sample selection</a:t>
            </a:r>
          </a:p>
          <a:p>
            <a:pPr algn="ctr"/>
            <a:r>
              <a:rPr lang="en-US" altLang="ko-K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(patches)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28" name="그룹 127"/>
          <p:cNvGrpSpPr/>
          <p:nvPr/>
        </p:nvGrpSpPr>
        <p:grpSpPr>
          <a:xfrm>
            <a:off x="8333584" y="4568090"/>
            <a:ext cx="404747" cy="573934"/>
            <a:chOff x="5450408" y="3255368"/>
            <a:chExt cx="489744" cy="694460"/>
          </a:xfrm>
        </p:grpSpPr>
        <p:sp>
          <p:nvSpPr>
            <p:cNvPr id="129" name="원통 128"/>
            <p:cNvSpPr/>
            <p:nvPr/>
          </p:nvSpPr>
          <p:spPr>
            <a:xfrm>
              <a:off x="5450409" y="3672829"/>
              <a:ext cx="489743" cy="276999"/>
            </a:xfrm>
            <a:prstGeom prst="can">
              <a:avLst/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0">
                  <a:schemeClr val="accent3">
                    <a:lumMod val="45000"/>
                    <a:lumOff val="55000"/>
                  </a:schemeClr>
                </a:gs>
                <a:gs pos="68000">
                  <a:schemeClr val="bg1"/>
                </a:gs>
              </a:gsLst>
              <a:lin ang="18900000" scaled="1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0" name="원통 129"/>
            <p:cNvSpPr/>
            <p:nvPr/>
          </p:nvSpPr>
          <p:spPr>
            <a:xfrm>
              <a:off x="5450409" y="3465305"/>
              <a:ext cx="489743" cy="276999"/>
            </a:xfrm>
            <a:prstGeom prst="can">
              <a:avLst/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0">
                  <a:schemeClr val="accent3">
                    <a:lumMod val="45000"/>
                    <a:lumOff val="55000"/>
                  </a:schemeClr>
                </a:gs>
                <a:gs pos="68000">
                  <a:schemeClr val="bg1"/>
                </a:gs>
              </a:gsLst>
              <a:lin ang="18900000" scaled="1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1" name="원통 130"/>
            <p:cNvSpPr/>
            <p:nvPr/>
          </p:nvSpPr>
          <p:spPr>
            <a:xfrm>
              <a:off x="5450408" y="3255368"/>
              <a:ext cx="489743" cy="276999"/>
            </a:xfrm>
            <a:prstGeom prst="can">
              <a:avLst/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0">
                  <a:schemeClr val="accent3">
                    <a:lumMod val="45000"/>
                    <a:lumOff val="55000"/>
                  </a:schemeClr>
                </a:gs>
                <a:gs pos="68000">
                  <a:schemeClr val="bg1"/>
                </a:gs>
              </a:gsLst>
              <a:lin ang="18900000" scaled="1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3" name="직선 화살표 연결선 22"/>
          <p:cNvCxnSpPr/>
          <p:nvPr/>
        </p:nvCxnSpPr>
        <p:spPr>
          <a:xfrm flipV="1">
            <a:off x="7694508" y="4856055"/>
            <a:ext cx="591777" cy="5189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직선 화살표 연결선 131"/>
          <p:cNvCxnSpPr/>
          <p:nvPr/>
        </p:nvCxnSpPr>
        <p:spPr>
          <a:xfrm flipV="1">
            <a:off x="7990396" y="4902639"/>
            <a:ext cx="295889" cy="6434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0082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155575" y="127265"/>
            <a:ext cx="4698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+mj-ea"/>
              </a:rPr>
              <a:t>1</a:t>
            </a:r>
            <a:r>
              <a:rPr lang="en-US" altLang="ko-KR" b="1" dirty="0" smtClean="0">
                <a:latin typeface="+mj-ea"/>
              </a:rPr>
              <a:t>. </a:t>
            </a:r>
            <a:r>
              <a:rPr lang="en-US" altLang="ko-KR" b="1" dirty="0" smtClean="0">
                <a:latin typeface="+mj-ea"/>
              </a:rPr>
              <a:t>Incremental leaning system </a:t>
            </a:r>
            <a:r>
              <a:rPr lang="en-US" altLang="ko-KR" b="1" dirty="0" smtClean="0">
                <a:latin typeface="+mj-ea"/>
              </a:rPr>
              <a:t>(3)</a:t>
            </a:r>
            <a:endParaRPr lang="ko-KR" altLang="en-US" b="1" dirty="0">
              <a:latin typeface="+mj-ea"/>
            </a:endParaRPr>
          </a:p>
        </p:txBody>
      </p:sp>
      <p:pic>
        <p:nvPicPr>
          <p:cNvPr id="59" name="그림 5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7842" y="3056453"/>
            <a:ext cx="1546248" cy="856456"/>
          </a:xfrm>
          <a:prstGeom prst="rect">
            <a:avLst/>
          </a:prstGeom>
        </p:spPr>
      </p:pic>
      <p:sp>
        <p:nvSpPr>
          <p:cNvPr id="60" name="TextBox 59"/>
          <p:cNvSpPr txBox="1"/>
          <p:nvPr/>
        </p:nvSpPr>
        <p:spPr>
          <a:xfrm>
            <a:off x="7065525" y="3825124"/>
            <a:ext cx="18308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false positive </a:t>
            </a:r>
            <a:r>
              <a:rPr lang="en-US" altLang="ko-K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case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7567733" y="3216962"/>
            <a:ext cx="264456" cy="24833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/>
          <p:cNvSpPr/>
          <p:nvPr/>
        </p:nvSpPr>
        <p:spPr>
          <a:xfrm>
            <a:off x="7818089" y="3187598"/>
            <a:ext cx="264456" cy="24833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/>
          <p:cNvSpPr/>
          <p:nvPr/>
        </p:nvSpPr>
        <p:spPr>
          <a:xfrm>
            <a:off x="8286089" y="3319856"/>
            <a:ext cx="264456" cy="24833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3" name="그림 7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279" b="97268" l="935" r="95016">
                        <a14:foregroundMark x1="36137" y1="32514" x2="54829" y2="63934"/>
                        <a14:foregroundMark x1="63863" y1="26503" x2="78505" y2="45902"/>
                        <a14:foregroundMark x1="14019" y1="50820" x2="40498" y2="23770"/>
                        <a14:foregroundMark x1="40810" y1="26503" x2="76636" y2="28689"/>
                        <a14:foregroundMark x1="25234" y1="53825" x2="39252" y2="70219"/>
                        <a14:foregroundMark x1="52025" y1="65847" x2="56075" y2="88251"/>
                        <a14:foregroundMark x1="78505" y1="48361" x2="60125" y2="88251"/>
                        <a14:foregroundMark x1="28660" y1="53279" x2="47664" y2="89071"/>
                        <a14:foregroundMark x1="24299" y1="83880" x2="67913" y2="89617"/>
                        <a14:foregroundMark x1="59813" y1="33880" x2="62305" y2="67213"/>
                        <a14:foregroundMark x1="75389" y1="32514" x2="81308" y2="56831"/>
                        <a14:foregroundMark x1="87227" y1="46175" x2="87539" y2="54098"/>
                        <a14:foregroundMark x1="22118" y1="48907" x2="31153" y2="6229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616536" y="1077846"/>
            <a:ext cx="403106" cy="459616"/>
          </a:xfrm>
          <a:prstGeom prst="rect">
            <a:avLst/>
          </a:prstGeom>
        </p:spPr>
      </p:pic>
      <p:sp>
        <p:nvSpPr>
          <p:cNvPr id="74" name="TextBox 73"/>
          <p:cNvSpPr txBox="1"/>
          <p:nvPr/>
        </p:nvSpPr>
        <p:spPr>
          <a:xfrm>
            <a:off x="6890738" y="1506258"/>
            <a:ext cx="18308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Sample selection</a:t>
            </a:r>
          </a:p>
          <a:p>
            <a:pPr algn="ctr"/>
            <a:r>
              <a:rPr lang="en-US" altLang="ko-K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(patches)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7214949" y="855326"/>
            <a:ext cx="12241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Auto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0" name="직선 화살표 연결선 89"/>
          <p:cNvCxnSpPr>
            <a:stCxn id="61" idx="0"/>
            <a:endCxn id="100" idx="3"/>
          </p:cNvCxnSpPr>
          <p:nvPr/>
        </p:nvCxnSpPr>
        <p:spPr>
          <a:xfrm flipV="1">
            <a:off x="7699961" y="2666697"/>
            <a:ext cx="180211" cy="550265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화살표 연결선 93"/>
          <p:cNvCxnSpPr>
            <a:stCxn id="62" idx="0"/>
            <a:endCxn id="100" idx="3"/>
          </p:cNvCxnSpPr>
          <p:nvPr/>
        </p:nvCxnSpPr>
        <p:spPr>
          <a:xfrm flipH="1" flipV="1">
            <a:off x="7880172" y="2666697"/>
            <a:ext cx="70145" cy="520901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화살표 연결선 95"/>
          <p:cNvCxnSpPr>
            <a:stCxn id="64" idx="0"/>
            <a:endCxn id="100" idx="3"/>
          </p:cNvCxnSpPr>
          <p:nvPr/>
        </p:nvCxnSpPr>
        <p:spPr>
          <a:xfrm flipH="1" flipV="1">
            <a:off x="7880172" y="2666697"/>
            <a:ext cx="538145" cy="653159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9" name="그룹 98"/>
          <p:cNvGrpSpPr/>
          <p:nvPr/>
        </p:nvGrpSpPr>
        <p:grpSpPr>
          <a:xfrm>
            <a:off x="7677798" y="2092763"/>
            <a:ext cx="404747" cy="573934"/>
            <a:chOff x="5450408" y="3255368"/>
            <a:chExt cx="489744" cy="694460"/>
          </a:xfrm>
        </p:grpSpPr>
        <p:sp>
          <p:nvSpPr>
            <p:cNvPr id="100" name="원통 99"/>
            <p:cNvSpPr/>
            <p:nvPr/>
          </p:nvSpPr>
          <p:spPr>
            <a:xfrm>
              <a:off x="5450409" y="3672829"/>
              <a:ext cx="489743" cy="276999"/>
            </a:xfrm>
            <a:prstGeom prst="can">
              <a:avLst/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0">
                  <a:schemeClr val="accent3">
                    <a:lumMod val="45000"/>
                    <a:lumOff val="55000"/>
                  </a:schemeClr>
                </a:gs>
                <a:gs pos="68000">
                  <a:schemeClr val="bg1"/>
                </a:gs>
              </a:gsLst>
              <a:lin ang="18900000" scaled="1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1" name="원통 100"/>
            <p:cNvSpPr/>
            <p:nvPr/>
          </p:nvSpPr>
          <p:spPr>
            <a:xfrm>
              <a:off x="5450409" y="3465305"/>
              <a:ext cx="489743" cy="276999"/>
            </a:xfrm>
            <a:prstGeom prst="can">
              <a:avLst/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0">
                  <a:schemeClr val="accent3">
                    <a:lumMod val="45000"/>
                    <a:lumOff val="55000"/>
                  </a:schemeClr>
                </a:gs>
                <a:gs pos="68000">
                  <a:schemeClr val="bg1"/>
                </a:gs>
              </a:gsLst>
              <a:lin ang="18900000" scaled="1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3" name="원통 102"/>
            <p:cNvSpPr/>
            <p:nvPr/>
          </p:nvSpPr>
          <p:spPr>
            <a:xfrm>
              <a:off x="5450408" y="3255368"/>
              <a:ext cx="489743" cy="276999"/>
            </a:xfrm>
            <a:prstGeom prst="can">
              <a:avLst/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0">
                  <a:schemeClr val="accent3">
                    <a:lumMod val="45000"/>
                    <a:lumOff val="55000"/>
                  </a:schemeClr>
                </a:gs>
                <a:gs pos="68000">
                  <a:schemeClr val="bg1"/>
                </a:gs>
              </a:gsLst>
              <a:lin ang="18900000" scaled="1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7" name="직선 화살표 연결선 16"/>
          <p:cNvCxnSpPr/>
          <p:nvPr/>
        </p:nvCxnSpPr>
        <p:spPr>
          <a:xfrm flipH="1" flipV="1">
            <a:off x="6987750" y="2207225"/>
            <a:ext cx="682435" cy="1622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5754516" y="2080306"/>
            <a:ext cx="2999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*</a:t>
            </a:r>
            <a:r>
              <a:rPr lang="ko-KR" altLang="en-US" sz="1200" dirty="0" smtClean="0"/>
              <a:t>좌표 정보 저장 </a:t>
            </a:r>
            <a:endParaRPr lang="en-US" altLang="ko-KR" sz="1200" dirty="0" smtClean="0"/>
          </a:p>
        </p:txBody>
      </p:sp>
      <p:sp>
        <p:nvSpPr>
          <p:cNvPr id="113" name="TextBox 112"/>
          <p:cNvSpPr txBox="1"/>
          <p:nvPr/>
        </p:nvSpPr>
        <p:spPr>
          <a:xfrm>
            <a:off x="0" y="867267"/>
            <a:ext cx="12241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Oracle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783756" y="3174947"/>
            <a:ext cx="18308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false </a:t>
            </a:r>
            <a:r>
              <a:rPr lang="en-US" altLang="ko-K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negative case 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6983" y="1237688"/>
            <a:ext cx="1960820" cy="1831636"/>
          </a:xfrm>
          <a:prstGeom prst="rect">
            <a:avLst/>
          </a:prstGeom>
        </p:spPr>
      </p:pic>
      <p:pic>
        <p:nvPicPr>
          <p:cNvPr id="112" name="그림 111"/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805" b="98994" l="3538" r="96226"/>
                    </a14:imgEffect>
                  </a14:imgLayer>
                </a14:imgProps>
              </a:ext>
            </a:extLst>
          </a:blip>
          <a:srcRect l="2549" r="2952"/>
          <a:stretch/>
        </p:blipFill>
        <p:spPr>
          <a:xfrm>
            <a:off x="408835" y="1132065"/>
            <a:ext cx="406466" cy="504184"/>
          </a:xfrm>
          <a:prstGeom prst="rect">
            <a:avLst/>
          </a:prstGeom>
        </p:spPr>
      </p:pic>
      <p:sp>
        <p:nvSpPr>
          <p:cNvPr id="127" name="TextBox 126"/>
          <p:cNvSpPr txBox="1"/>
          <p:nvPr/>
        </p:nvSpPr>
        <p:spPr>
          <a:xfrm>
            <a:off x="359368" y="723211"/>
            <a:ext cx="18308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*Sample selection</a:t>
            </a:r>
          </a:p>
          <a:p>
            <a:pPr algn="ctr"/>
            <a:r>
              <a:rPr lang="en-US" altLang="ko-K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(patches)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28" name="그룹 127"/>
          <p:cNvGrpSpPr/>
          <p:nvPr/>
        </p:nvGrpSpPr>
        <p:grpSpPr>
          <a:xfrm>
            <a:off x="3207375" y="1861495"/>
            <a:ext cx="404747" cy="573934"/>
            <a:chOff x="5450408" y="3255368"/>
            <a:chExt cx="489744" cy="694460"/>
          </a:xfrm>
        </p:grpSpPr>
        <p:sp>
          <p:nvSpPr>
            <p:cNvPr id="129" name="원통 128"/>
            <p:cNvSpPr/>
            <p:nvPr/>
          </p:nvSpPr>
          <p:spPr>
            <a:xfrm>
              <a:off x="5450409" y="3672829"/>
              <a:ext cx="489743" cy="276999"/>
            </a:xfrm>
            <a:prstGeom prst="can">
              <a:avLst/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0">
                  <a:schemeClr val="accent3">
                    <a:lumMod val="45000"/>
                    <a:lumOff val="55000"/>
                  </a:schemeClr>
                </a:gs>
                <a:gs pos="68000">
                  <a:schemeClr val="bg1"/>
                </a:gs>
              </a:gsLst>
              <a:lin ang="18900000" scaled="1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0" name="원통 129"/>
            <p:cNvSpPr/>
            <p:nvPr/>
          </p:nvSpPr>
          <p:spPr>
            <a:xfrm>
              <a:off x="5450409" y="3465305"/>
              <a:ext cx="489743" cy="276999"/>
            </a:xfrm>
            <a:prstGeom prst="can">
              <a:avLst/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0">
                  <a:schemeClr val="accent3">
                    <a:lumMod val="45000"/>
                    <a:lumOff val="55000"/>
                  </a:schemeClr>
                </a:gs>
                <a:gs pos="68000">
                  <a:schemeClr val="bg1"/>
                </a:gs>
              </a:gsLst>
              <a:lin ang="18900000" scaled="1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1" name="원통 130"/>
            <p:cNvSpPr/>
            <p:nvPr/>
          </p:nvSpPr>
          <p:spPr>
            <a:xfrm>
              <a:off x="5450408" y="3255368"/>
              <a:ext cx="489743" cy="276999"/>
            </a:xfrm>
            <a:prstGeom prst="can">
              <a:avLst/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0">
                  <a:schemeClr val="accent3">
                    <a:lumMod val="45000"/>
                    <a:lumOff val="55000"/>
                  </a:schemeClr>
                </a:gs>
                <a:gs pos="68000">
                  <a:schemeClr val="bg1"/>
                </a:gs>
              </a:gsLst>
              <a:lin ang="18900000" scaled="1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3" name="직선 화살표 연결선 22"/>
          <p:cNvCxnSpPr>
            <a:endCxn id="130" idx="2"/>
          </p:cNvCxnSpPr>
          <p:nvPr/>
        </p:nvCxnSpPr>
        <p:spPr>
          <a:xfrm>
            <a:off x="1918024" y="2133722"/>
            <a:ext cx="1289352" cy="157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직선 화살표 연결선 131"/>
          <p:cNvCxnSpPr>
            <a:endCxn id="130" idx="2"/>
          </p:cNvCxnSpPr>
          <p:nvPr/>
        </p:nvCxnSpPr>
        <p:spPr>
          <a:xfrm flipV="1">
            <a:off x="2085508" y="2149460"/>
            <a:ext cx="1121868" cy="1239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82005" y="4144702"/>
            <a:ext cx="679199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u="sng" dirty="0" smtClean="0"/>
              <a:t>1) Oracle</a:t>
            </a:r>
            <a:r>
              <a:rPr lang="ko-KR" altLang="en-US" sz="1400" b="1" u="sng" dirty="0" smtClean="0"/>
              <a:t>에 의한 패치 선택 기능</a:t>
            </a:r>
            <a:endParaRPr lang="en-US" altLang="ko-KR" sz="1400" b="1" u="sng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u="sng" dirty="0" smtClean="0"/>
              <a:t>2) Oracle</a:t>
            </a:r>
            <a:r>
              <a:rPr lang="ko-KR" altLang="en-US" sz="1400" b="1" u="sng" dirty="0" smtClean="0"/>
              <a:t>에 의한 패치 재 </a:t>
            </a:r>
            <a:r>
              <a:rPr lang="ko-KR" altLang="en-US" sz="1400" b="1" u="sng" dirty="0" err="1" smtClean="0"/>
              <a:t>레이블링</a:t>
            </a:r>
            <a:r>
              <a:rPr lang="ko-KR" altLang="en-US" sz="1400" b="1" u="sng" dirty="0" smtClean="0"/>
              <a:t> 기능</a:t>
            </a:r>
            <a:endParaRPr lang="en-US" altLang="ko-KR" sz="1400" b="1" u="sng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/>
              <a:t>D</a:t>
            </a:r>
            <a:r>
              <a:rPr lang="ko-KR" altLang="en-US" sz="1400" dirty="0" smtClean="0"/>
              <a:t>였던 패치를 </a:t>
            </a:r>
            <a:r>
              <a:rPr lang="en-US" altLang="ko-KR" sz="1400" dirty="0" smtClean="0"/>
              <a:t>M</a:t>
            </a:r>
            <a:r>
              <a:rPr lang="ko-KR" altLang="en-US" sz="1400" dirty="0" smtClean="0"/>
              <a:t>으로 </a:t>
            </a:r>
            <a:r>
              <a:rPr lang="ko-KR" altLang="en-US" sz="1400" dirty="0" err="1" smtClean="0"/>
              <a:t>레이블링</a:t>
            </a:r>
            <a:r>
              <a:rPr lang="ko-KR" altLang="en-US" sz="1400" dirty="0" smtClean="0"/>
              <a:t> 할 수 있도록 선택</a:t>
            </a:r>
            <a:endParaRPr lang="en-US" altLang="ko-KR" sz="1400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u="sng" dirty="0" smtClean="0"/>
              <a:t>3) </a:t>
            </a:r>
            <a:r>
              <a:rPr lang="ko-KR" altLang="en-US" sz="1400" b="1" u="sng" dirty="0" smtClean="0"/>
              <a:t>변경된 레이블과 패치 정보 </a:t>
            </a:r>
            <a:r>
              <a:rPr lang="en-US" altLang="ko-KR" sz="1400" b="1" u="sng" dirty="0" smtClean="0"/>
              <a:t>(</a:t>
            </a:r>
            <a:r>
              <a:rPr lang="ko-KR" altLang="en-US" sz="1400" b="1" u="sng" dirty="0" smtClean="0"/>
              <a:t>슬라이드</a:t>
            </a:r>
            <a:r>
              <a:rPr lang="en-US" altLang="ko-KR" sz="1400" b="1" u="sng" dirty="0" smtClean="0"/>
              <a:t>, </a:t>
            </a:r>
            <a:r>
              <a:rPr lang="ko-KR" altLang="en-US" sz="1400" b="1" u="sng" dirty="0" smtClean="0"/>
              <a:t>위치 정보</a:t>
            </a:r>
            <a:r>
              <a:rPr lang="en-US" altLang="ko-KR" sz="1400" b="1" u="sng" dirty="0" smtClean="0"/>
              <a:t>) DB</a:t>
            </a:r>
            <a:r>
              <a:rPr lang="ko-KR" altLang="en-US" sz="1400" b="1" u="sng" dirty="0" smtClean="0"/>
              <a:t>의 테이블에 저장</a:t>
            </a:r>
            <a:endParaRPr lang="en-US" altLang="ko-KR" sz="1400" b="1" u="sng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저장 방식에 대해서는 실무자와 추가 논의 필요 </a:t>
            </a:r>
            <a:endParaRPr lang="en-US" altLang="ko-KR" sz="1400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슬라이드 위치 정보 </a:t>
            </a:r>
            <a:r>
              <a:rPr lang="en-US" altLang="ko-KR" sz="1400" dirty="0" smtClean="0"/>
              <a:t>or</a:t>
            </a:r>
            <a:r>
              <a:rPr lang="ko-KR" altLang="en-US" sz="1400" dirty="0"/>
              <a:t> </a:t>
            </a:r>
            <a:r>
              <a:rPr lang="ko-KR" altLang="en-US" sz="1400" dirty="0" smtClean="0"/>
              <a:t>실제 슬라이드 이동이 필요한지 등</a:t>
            </a:r>
            <a:endParaRPr lang="ko-KR" altLang="en-US" sz="1400" dirty="0"/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805" b="98994" l="3538" r="96226"/>
                    </a14:imgEffect>
                  </a14:imgLayer>
                </a14:imgProps>
              </a:ext>
            </a:extLst>
          </a:blip>
          <a:srcRect l="2549" r="2952"/>
          <a:stretch/>
        </p:blipFill>
        <p:spPr>
          <a:xfrm>
            <a:off x="2836157" y="2866436"/>
            <a:ext cx="406466" cy="504184"/>
          </a:xfrm>
          <a:prstGeom prst="rect">
            <a:avLst/>
          </a:prstGeom>
        </p:spPr>
      </p:pic>
      <p:cxnSp>
        <p:nvCxnSpPr>
          <p:cNvPr id="6" name="꺾인 연결선 5"/>
          <p:cNvCxnSpPr>
            <a:endCxn id="37" idx="1"/>
          </p:cNvCxnSpPr>
          <p:nvPr/>
        </p:nvCxnSpPr>
        <p:spPr>
          <a:xfrm rot="16200000" flipH="1">
            <a:off x="2115552" y="2397922"/>
            <a:ext cx="739233" cy="70197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꺾인 연결선 42"/>
          <p:cNvCxnSpPr>
            <a:stCxn id="37" idx="3"/>
            <a:endCxn id="130" idx="4"/>
          </p:cNvCxnSpPr>
          <p:nvPr/>
        </p:nvCxnSpPr>
        <p:spPr>
          <a:xfrm flipV="1">
            <a:off x="3242623" y="2149460"/>
            <a:ext cx="369499" cy="969068"/>
          </a:xfrm>
          <a:prstGeom prst="bentConnector3">
            <a:avLst>
              <a:gd name="adj1" fmla="val 16186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245640" y="3147858"/>
            <a:ext cx="148204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50" dirty="0" smtClean="0"/>
              <a:t>재 </a:t>
            </a:r>
            <a:r>
              <a:rPr lang="ko-KR" altLang="en-US" sz="1050" dirty="0" err="1" smtClean="0"/>
              <a:t>레이블링</a:t>
            </a:r>
            <a:r>
              <a:rPr lang="ko-KR" altLang="en-US" sz="1050" dirty="0" smtClean="0"/>
              <a:t> 정보</a:t>
            </a:r>
            <a:endParaRPr lang="ko-KR" altLang="en-US" sz="1050" dirty="0"/>
          </a:p>
        </p:txBody>
      </p:sp>
      <p:sp>
        <p:nvSpPr>
          <p:cNvPr id="47" name="TextBox 46"/>
          <p:cNvSpPr txBox="1"/>
          <p:nvPr/>
        </p:nvSpPr>
        <p:spPr>
          <a:xfrm>
            <a:off x="1995959" y="1661180"/>
            <a:ext cx="148204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50" dirty="0" smtClean="0"/>
              <a:t>패치 정보</a:t>
            </a:r>
            <a:r>
              <a:rPr lang="en-US" altLang="ko-KR" sz="1050" dirty="0" smtClean="0"/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50" dirty="0" smtClean="0"/>
              <a:t>슬라이드 정보</a:t>
            </a:r>
            <a:endParaRPr lang="ko-KR" altLang="en-US" sz="1050" dirty="0"/>
          </a:p>
        </p:txBody>
      </p:sp>
      <p:sp>
        <p:nvSpPr>
          <p:cNvPr id="12" name="TextBox 11"/>
          <p:cNvSpPr txBox="1"/>
          <p:nvPr/>
        </p:nvSpPr>
        <p:spPr>
          <a:xfrm>
            <a:off x="3627223" y="1359131"/>
            <a:ext cx="136352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smtClean="0"/>
              <a:t>새로운 </a:t>
            </a:r>
            <a:r>
              <a:rPr lang="en-US" altLang="ko-KR" sz="1100" dirty="0" smtClean="0"/>
              <a:t>table </a:t>
            </a:r>
            <a:r>
              <a:rPr lang="ko-KR" altLang="en-US" sz="1100" dirty="0" smtClean="0"/>
              <a:t>필요</a:t>
            </a:r>
            <a:endParaRPr lang="ko-KR" altLang="en-US" sz="1100" dirty="0"/>
          </a:p>
        </p:txBody>
      </p:sp>
      <p:cxnSp>
        <p:nvCxnSpPr>
          <p:cNvPr id="15" name="직선 화살표 연결선 14"/>
          <p:cNvCxnSpPr>
            <a:stCxn id="12" idx="2"/>
            <a:endCxn id="131" idx="4"/>
          </p:cNvCxnSpPr>
          <p:nvPr/>
        </p:nvCxnSpPr>
        <p:spPr>
          <a:xfrm flipH="1">
            <a:off x="3612121" y="1620741"/>
            <a:ext cx="696863" cy="35521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5503492" y="1184876"/>
            <a:ext cx="0" cy="33895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5503493" y="4352831"/>
            <a:ext cx="379877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 smtClean="0"/>
              <a:t>1) N</a:t>
            </a:r>
            <a:r>
              <a:rPr lang="ko-KR" altLang="en-US" sz="1400" b="1" dirty="0" smtClean="0"/>
              <a:t>으로 최종 확정된 슬라이드 정보 저장</a:t>
            </a:r>
            <a:endParaRPr lang="ko-KR" altLang="en-US" sz="1400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4147390" y="6441418"/>
            <a:ext cx="3552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씨젠</a:t>
            </a:r>
            <a:r>
              <a:rPr lang="ko-KR" altLang="en-US" dirty="0" smtClean="0"/>
              <a:t> </a:t>
            </a:r>
            <a:r>
              <a:rPr lang="en-US" altLang="ko-KR" dirty="0" smtClean="0"/>
              <a:t>AI</a:t>
            </a:r>
            <a:r>
              <a:rPr lang="ko-KR" altLang="en-US" dirty="0" smtClean="0"/>
              <a:t>팀 개발 범위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34142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030095" y="-141316"/>
            <a:ext cx="955964" cy="13134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1454727" y="3882045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18802" y="3208712"/>
            <a:ext cx="73609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smtClean="0">
                <a:latin typeface="+mj-ea"/>
                <a:ea typeface="+mj-ea"/>
              </a:rPr>
              <a:t>업데이트 관련</a:t>
            </a:r>
            <a:endParaRPr lang="ko-KR" altLang="en-US" sz="2800" b="1" dirty="0">
              <a:latin typeface="+mj-ea"/>
              <a:ea typeface="+mj-ea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443955" y="3882045"/>
            <a:ext cx="2760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업데이트 일정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75712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55575" y="127265"/>
            <a:ext cx="4698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atin typeface="+mj-ea"/>
              </a:rPr>
              <a:t>schedule</a:t>
            </a:r>
            <a:endParaRPr lang="ko-KR" altLang="en-US" b="1" dirty="0">
              <a:latin typeface="+mj-ea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7" name="표 6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4606882"/>
              </p:ext>
            </p:extLst>
          </p:nvPr>
        </p:nvGraphicFramePr>
        <p:xfrm>
          <a:off x="155575" y="988975"/>
          <a:ext cx="8370994" cy="397945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84724">
                  <a:extLst>
                    <a:ext uri="{9D8B030D-6E8A-4147-A177-3AD203B41FA5}">
                      <a16:colId xmlns:a16="http://schemas.microsoft.com/office/drawing/2014/main" val="318868212"/>
                    </a:ext>
                  </a:extLst>
                </a:gridCol>
                <a:gridCol w="1689455">
                  <a:extLst>
                    <a:ext uri="{9D8B030D-6E8A-4147-A177-3AD203B41FA5}">
                      <a16:colId xmlns:a16="http://schemas.microsoft.com/office/drawing/2014/main" val="3841224819"/>
                    </a:ext>
                  </a:extLst>
                </a:gridCol>
                <a:gridCol w="3498619">
                  <a:extLst>
                    <a:ext uri="{9D8B030D-6E8A-4147-A177-3AD203B41FA5}">
                      <a16:colId xmlns:a16="http://schemas.microsoft.com/office/drawing/2014/main" val="28158467"/>
                    </a:ext>
                  </a:extLst>
                </a:gridCol>
                <a:gridCol w="2298196">
                  <a:extLst>
                    <a:ext uri="{9D8B030D-6E8A-4147-A177-3AD203B41FA5}">
                      <a16:colId xmlns:a16="http://schemas.microsoft.com/office/drawing/2014/main" val="2739075719"/>
                    </a:ext>
                  </a:extLst>
                </a:gridCol>
              </a:tblGrid>
              <a:tr h="3204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범주</a:t>
                      </a:r>
                      <a:endParaRPr lang="ko-KR" altLang="en-US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기능</a:t>
                      </a:r>
                      <a:r>
                        <a:rPr lang="en-US" altLang="ko-KR" sz="12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ko-KR" altLang="en-US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기능 설명</a:t>
                      </a:r>
                      <a:r>
                        <a:rPr lang="en-US" altLang="ko-KR" sz="12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ko-KR" altLang="en-US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필요 사항</a:t>
                      </a:r>
                      <a:endParaRPr lang="ko-KR" altLang="en-US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4735474"/>
                  </a:ext>
                </a:extLst>
              </a:tr>
              <a:tr h="320403">
                <a:tc rowSpan="8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스캐너</a:t>
                      </a:r>
                      <a:endParaRPr lang="ko-KR" altLang="en-US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Incremental</a:t>
                      </a:r>
                      <a:r>
                        <a:rPr lang="en-US" altLang="ko-KR" sz="12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learning</a:t>
                      </a:r>
                      <a:endParaRPr lang="ko-KR" alt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AI</a:t>
                      </a:r>
                      <a:r>
                        <a:rPr lang="en-US" altLang="ko-KR" sz="12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ko-KR" altLang="en-US" sz="12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모델 변경</a:t>
                      </a:r>
                      <a:endParaRPr lang="ko-KR" alt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요구 패치 생성 모듈 구현</a:t>
                      </a:r>
                      <a:endParaRPr lang="en-US" altLang="ko-KR" sz="120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171450" indent="-171450" algn="l" latinLnBrk="1"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프레임워크 학습 시스템 구현</a:t>
                      </a:r>
                      <a:endParaRPr lang="ko-KR" alt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9494243"/>
                  </a:ext>
                </a:extLst>
              </a:tr>
              <a:tr h="32040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Graph</a:t>
                      </a:r>
                      <a:r>
                        <a:rPr lang="en-US" altLang="ko-KR" sz="12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ko-KR" altLang="en-US" sz="12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기능</a:t>
                      </a:r>
                      <a:endParaRPr lang="ko-KR" alt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그래프 간 </a:t>
                      </a:r>
                      <a:r>
                        <a:rPr lang="en-US" altLang="ko-KR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similarity </a:t>
                      </a:r>
                      <a:r>
                        <a:rPr lang="ko-KR" altLang="en-US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연산</a:t>
                      </a:r>
                      <a:r>
                        <a:rPr lang="en-US" altLang="ko-KR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altLang="en-US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동일 위치 판단</a:t>
                      </a:r>
                      <a:endParaRPr lang="ko-KR" alt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Wingdings" panose="05000000000000000000" pitchFamily="2" charset="2"/>
                        <a:buChar char="ü"/>
                      </a:pPr>
                      <a:r>
                        <a:rPr lang="en-US" altLang="ko-KR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WSI </a:t>
                      </a:r>
                      <a:r>
                        <a:rPr lang="ko-KR" altLang="en-US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그래프 유사도 모듈</a:t>
                      </a:r>
                      <a:r>
                        <a:rPr lang="en-US" altLang="ko-KR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</a:p>
                    <a:p>
                      <a:pPr marL="171450" indent="-171450" algn="l" latinLnBrk="1"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조직 </a:t>
                      </a:r>
                      <a:r>
                        <a:rPr lang="en-US" altLang="ko-KR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chunk</a:t>
                      </a:r>
                      <a:r>
                        <a:rPr lang="en-US" altLang="ko-KR" sz="12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ko-KR" altLang="en-US" sz="12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단위 </a:t>
                      </a:r>
                      <a:r>
                        <a:rPr lang="en-US" altLang="ko-KR" sz="12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voting </a:t>
                      </a:r>
                      <a:r>
                        <a:rPr lang="ko-KR" altLang="en-US" sz="12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모듈</a:t>
                      </a:r>
                      <a:endParaRPr lang="en-US" altLang="ko-KR" sz="1200" baseline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171450" indent="-171450" algn="l" latinLnBrk="1">
                        <a:buFont typeface="Wingdings" panose="05000000000000000000" pitchFamily="2" charset="2"/>
                        <a:buChar char="ü"/>
                      </a:pPr>
                      <a:r>
                        <a:rPr lang="en-US" altLang="ko-KR" sz="12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Voting </a:t>
                      </a:r>
                      <a:r>
                        <a:rPr lang="ko-KR" altLang="en-US" sz="12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방식 학습</a:t>
                      </a:r>
                      <a:endParaRPr lang="en-US" altLang="ko-KR" sz="1200" baseline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171450" indent="-171450" algn="l" latinLnBrk="1">
                        <a:buFont typeface="Wingdings" panose="05000000000000000000" pitchFamily="2" charset="2"/>
                        <a:buChar char="ü"/>
                      </a:pPr>
                      <a:r>
                        <a:rPr lang="en-US" altLang="ko-KR" sz="12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Spatial </a:t>
                      </a:r>
                      <a:r>
                        <a:rPr lang="ko-KR" altLang="en-US" sz="12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모델과 앙상블</a:t>
                      </a:r>
                      <a:endParaRPr lang="en-US" altLang="ko-KR" sz="1200" baseline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6061703"/>
                  </a:ext>
                </a:extLst>
              </a:tr>
              <a:tr h="32040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패치 사이즈를 다양하게 사용</a:t>
                      </a:r>
                      <a:endParaRPr lang="ko-KR" alt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u="sng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논의 필요</a:t>
                      </a:r>
                      <a:endParaRPr lang="ko-KR" altLang="en-US" sz="1200" u="sng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7932234"/>
                  </a:ext>
                </a:extLst>
              </a:tr>
              <a:tr h="32040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r>
                        <a:rPr lang="en-US" altLang="ko-KR" sz="12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Class (</a:t>
                      </a:r>
                      <a:r>
                        <a:rPr lang="en-US" altLang="ko-KR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NET)</a:t>
                      </a:r>
                      <a:endParaRPr lang="ko-KR" alt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기존 </a:t>
                      </a:r>
                      <a:r>
                        <a:rPr lang="en-US" altLang="ko-KR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3Class </a:t>
                      </a:r>
                      <a:r>
                        <a:rPr lang="ko-KR" altLang="en-US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에서 </a:t>
                      </a:r>
                      <a:r>
                        <a:rPr lang="en-US" altLang="ko-KR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4Class</a:t>
                      </a:r>
                      <a:r>
                        <a:rPr lang="ko-KR" altLang="en-US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로 변경</a:t>
                      </a:r>
                      <a:endParaRPr lang="ko-KR" alt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추가적 필요 사항 없음</a:t>
                      </a:r>
                      <a:endParaRPr lang="en-US" altLang="ko-KR" sz="120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171450" indent="-171450" algn="l" latinLnBrk="1">
                        <a:buFont typeface="Wingdings" panose="05000000000000000000" pitchFamily="2" charset="2"/>
                        <a:buChar char="ü"/>
                      </a:pPr>
                      <a:r>
                        <a:rPr lang="en-US" altLang="ko-KR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Stomach </a:t>
                      </a:r>
                      <a:r>
                        <a:rPr lang="ko-KR" altLang="en-US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모델 </a:t>
                      </a:r>
                      <a:r>
                        <a:rPr lang="en-US" altLang="ko-KR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&lt;- colon net</a:t>
                      </a:r>
                      <a:r>
                        <a:rPr lang="ko-KR" altLang="en-US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슬라이드로 학습 </a:t>
                      </a:r>
                      <a:r>
                        <a:rPr lang="en-US" altLang="ko-KR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(WSI)</a:t>
                      </a:r>
                      <a:endParaRPr lang="ko-KR" alt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4688037"/>
                  </a:ext>
                </a:extLst>
              </a:tr>
              <a:tr h="32040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altLang="ko-KR" sz="1200" kern="1200" baseline="0" dirty="0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Augmentation</a:t>
                      </a:r>
                    </a:p>
                    <a:p>
                      <a:pPr algn="ctr"/>
                      <a:r>
                        <a:rPr lang="en-US" altLang="ko-KR" sz="1200" kern="1200" baseline="0" dirty="0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n-US" altLang="ko-KR" sz="1200" kern="1200" baseline="0" dirty="0" err="1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Mixpatch</a:t>
                      </a:r>
                      <a:r>
                        <a:rPr lang="en-US" altLang="ko-KR" sz="1200" kern="1200" baseline="0" dirty="0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ko-KR" altLang="en-US" sz="1200" kern="1200" baseline="0" dirty="0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방식</a:t>
                      </a:r>
                      <a:r>
                        <a:rPr lang="en-US" altLang="ko-KR" sz="1200" kern="1200" baseline="0" dirty="0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)</a:t>
                      </a:r>
                      <a:endParaRPr lang="ko-KR" altLang="en-US" sz="1200" kern="1200" baseline="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kern="1200" dirty="0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확실한 </a:t>
                      </a:r>
                      <a:r>
                        <a:rPr lang="en-US" altLang="ko-KR" sz="1200" kern="1200" dirty="0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Negative, </a:t>
                      </a:r>
                      <a:r>
                        <a:rPr lang="ko-KR" altLang="en-US" sz="1200" kern="1200" dirty="0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불확실한 </a:t>
                      </a:r>
                      <a:r>
                        <a:rPr lang="en-US" altLang="ko-KR" sz="1200" kern="1200" dirty="0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Negative: Mix </a:t>
                      </a:r>
                      <a:r>
                        <a:rPr lang="ko-KR" altLang="en-US" sz="1200" kern="1200" dirty="0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학습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sng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논의 필요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5414559"/>
                  </a:ext>
                </a:extLst>
              </a:tr>
              <a:tr h="32040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kern="1200" dirty="0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확실한 </a:t>
                      </a:r>
                      <a:r>
                        <a:rPr lang="en-US" altLang="ko-KR" sz="1200" kern="1200" dirty="0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M, </a:t>
                      </a:r>
                      <a:r>
                        <a:rPr lang="ko-KR" altLang="en-US" sz="1200" kern="1200" dirty="0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불확실한 </a:t>
                      </a:r>
                      <a:r>
                        <a:rPr lang="en-US" altLang="ko-KR" sz="1200" kern="1200" dirty="0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M: Mix </a:t>
                      </a:r>
                      <a:r>
                        <a:rPr lang="ko-KR" altLang="en-US" sz="1200" kern="1200" dirty="0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학습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sng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논의 필요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9449213"/>
                  </a:ext>
                </a:extLst>
              </a:tr>
              <a:tr h="32040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kern="1200" dirty="0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확실한 </a:t>
                      </a:r>
                      <a:r>
                        <a:rPr lang="en-US" altLang="ko-KR" sz="1200" kern="1200" dirty="0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D, </a:t>
                      </a:r>
                      <a:r>
                        <a:rPr lang="ko-KR" altLang="en-US" sz="1200" kern="1200" dirty="0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불확실한 </a:t>
                      </a:r>
                      <a:r>
                        <a:rPr lang="en-US" altLang="ko-KR" sz="1200" kern="1200" dirty="0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D: Mix </a:t>
                      </a:r>
                      <a:r>
                        <a:rPr lang="ko-KR" altLang="en-US" sz="1200" kern="1200" dirty="0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학습</a:t>
                      </a:r>
                      <a:endParaRPr lang="ko-KR" altLang="en-US" sz="1200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sng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논의 필요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696996"/>
                  </a:ext>
                </a:extLst>
              </a:tr>
              <a:tr h="32040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VIT</a:t>
                      </a:r>
                      <a:endParaRPr lang="ko-KR" alt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카이스트 </a:t>
                      </a:r>
                      <a:r>
                        <a:rPr lang="en-US" altLang="ko-KR" sz="12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DeiT</a:t>
                      </a:r>
                      <a:r>
                        <a:rPr lang="en-US" altLang="ko-KR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ko-KR" altLang="en-US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모델 이후 진행 방향</a:t>
                      </a:r>
                      <a:endParaRPr lang="ko-KR" alt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Wingdings" panose="05000000000000000000" pitchFamily="2" charset="2"/>
                        <a:buChar char="ü"/>
                      </a:pPr>
                      <a:r>
                        <a:rPr lang="en-US" altLang="ko-KR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VIT </a:t>
                      </a:r>
                      <a:r>
                        <a:rPr lang="ko-KR" altLang="en-US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시스템 설계</a:t>
                      </a:r>
                      <a:endParaRPr lang="en-US" altLang="ko-KR" sz="120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171450" indent="-171450" algn="l" latinLnBrk="1">
                        <a:buFont typeface="Wingdings" panose="05000000000000000000" pitchFamily="2" charset="2"/>
                        <a:buChar char="ü"/>
                      </a:pPr>
                      <a:r>
                        <a:rPr lang="en-US" altLang="ko-KR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VIT </a:t>
                      </a:r>
                      <a:r>
                        <a:rPr lang="ko-KR" altLang="en-US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기반의 </a:t>
                      </a:r>
                      <a:r>
                        <a:rPr lang="en-US" altLang="ko-KR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WSI</a:t>
                      </a:r>
                      <a:r>
                        <a:rPr lang="en-US" altLang="ko-KR" sz="12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ko-KR" altLang="en-US" sz="12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분류기 개발</a:t>
                      </a:r>
                      <a:endParaRPr lang="ko-KR" alt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242946"/>
                  </a:ext>
                </a:extLst>
              </a:tr>
            </a:tbl>
          </a:graphicData>
        </a:graphic>
      </p:graphicFrame>
      <p:graphicFrame>
        <p:nvGraphicFramePr>
          <p:cNvPr id="68" name="표 6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7099462"/>
              </p:ext>
            </p:extLst>
          </p:nvPr>
        </p:nvGraphicFramePr>
        <p:xfrm>
          <a:off x="155575" y="5226480"/>
          <a:ext cx="8370994" cy="9144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84724">
                  <a:extLst>
                    <a:ext uri="{9D8B030D-6E8A-4147-A177-3AD203B41FA5}">
                      <a16:colId xmlns:a16="http://schemas.microsoft.com/office/drawing/2014/main" val="1521670562"/>
                    </a:ext>
                  </a:extLst>
                </a:gridCol>
                <a:gridCol w="1689455">
                  <a:extLst>
                    <a:ext uri="{9D8B030D-6E8A-4147-A177-3AD203B41FA5}">
                      <a16:colId xmlns:a16="http://schemas.microsoft.com/office/drawing/2014/main" val="2748176975"/>
                    </a:ext>
                  </a:extLst>
                </a:gridCol>
                <a:gridCol w="3498619">
                  <a:extLst>
                    <a:ext uri="{9D8B030D-6E8A-4147-A177-3AD203B41FA5}">
                      <a16:colId xmlns:a16="http://schemas.microsoft.com/office/drawing/2014/main" val="2864764692"/>
                    </a:ext>
                  </a:extLst>
                </a:gridCol>
                <a:gridCol w="2298196">
                  <a:extLst>
                    <a:ext uri="{9D8B030D-6E8A-4147-A177-3AD203B41FA5}">
                      <a16:colId xmlns:a16="http://schemas.microsoft.com/office/drawing/2014/main" val="3326695612"/>
                    </a:ext>
                  </a:extLst>
                </a:gridCol>
              </a:tblGrid>
              <a:tr h="320403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현미경</a:t>
                      </a:r>
                      <a:endParaRPr lang="ko-KR" altLang="en-US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Segmentation</a:t>
                      </a:r>
                      <a:endParaRPr lang="ko-KR" alt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Cut &amp; </a:t>
                      </a:r>
                      <a:r>
                        <a:rPr lang="en-US" altLang="ko-KR" sz="12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Seg</a:t>
                      </a:r>
                      <a:r>
                        <a:rPr lang="en-US" altLang="ko-KR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-Mix</a:t>
                      </a:r>
                      <a:endParaRPr lang="ko-KR" alt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개발 </a:t>
                      </a:r>
                      <a:r>
                        <a:rPr lang="en-US" altLang="ko-KR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ko-KR" altLang="en-US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차 완료</a:t>
                      </a:r>
                      <a:endParaRPr lang="en-US" altLang="ko-KR" sz="120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171450" indent="-171450" algn="l" latinLnBrk="1"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결과 평가 및 이슈 수정</a:t>
                      </a:r>
                      <a:endParaRPr lang="ko-KR" alt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3773093"/>
                  </a:ext>
                </a:extLst>
              </a:tr>
              <a:tr h="32040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Weakly</a:t>
                      </a:r>
                      <a:r>
                        <a:rPr lang="en-US" altLang="ko-KR" sz="12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Supervised</a:t>
                      </a:r>
                      <a:endParaRPr lang="ko-KR" alt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COD-CAM</a:t>
                      </a:r>
                      <a:endParaRPr lang="ko-KR" alt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개발 방향 논의 필요</a:t>
                      </a:r>
                      <a:endParaRPr lang="en-US" altLang="ko-KR" sz="120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171450" indent="-171450" algn="l" latinLnBrk="1">
                        <a:buFont typeface="Wingdings" panose="05000000000000000000" pitchFamily="2" charset="2"/>
                        <a:buChar char="ü"/>
                      </a:pPr>
                      <a:r>
                        <a:rPr lang="en-US" altLang="ko-KR" sz="12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Seg</a:t>
                      </a:r>
                      <a:r>
                        <a:rPr lang="en-US" altLang="ko-KR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ko-KR" altLang="en-US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모델 학습 필요 여부 논의 </a:t>
                      </a:r>
                      <a:endParaRPr lang="ko-KR" alt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64536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63282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55575" y="127265"/>
            <a:ext cx="4698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atin typeface="+mj-ea"/>
              </a:rPr>
              <a:t>schedule</a:t>
            </a:r>
            <a:endParaRPr lang="ko-KR" altLang="en-US" b="1" dirty="0">
              <a:latin typeface="+mj-ea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7" name="표 6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4272509"/>
              </p:ext>
            </p:extLst>
          </p:nvPr>
        </p:nvGraphicFramePr>
        <p:xfrm>
          <a:off x="155574" y="996724"/>
          <a:ext cx="4872375" cy="397945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84724">
                  <a:extLst>
                    <a:ext uri="{9D8B030D-6E8A-4147-A177-3AD203B41FA5}">
                      <a16:colId xmlns:a16="http://schemas.microsoft.com/office/drawing/2014/main" val="318868212"/>
                    </a:ext>
                  </a:extLst>
                </a:gridCol>
                <a:gridCol w="1689455">
                  <a:extLst>
                    <a:ext uri="{9D8B030D-6E8A-4147-A177-3AD203B41FA5}">
                      <a16:colId xmlns:a16="http://schemas.microsoft.com/office/drawing/2014/main" val="3841224819"/>
                    </a:ext>
                  </a:extLst>
                </a:gridCol>
                <a:gridCol w="2298196">
                  <a:extLst>
                    <a:ext uri="{9D8B030D-6E8A-4147-A177-3AD203B41FA5}">
                      <a16:colId xmlns:a16="http://schemas.microsoft.com/office/drawing/2014/main" val="2739075719"/>
                    </a:ext>
                  </a:extLst>
                </a:gridCol>
              </a:tblGrid>
              <a:tr h="3204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범주</a:t>
                      </a:r>
                      <a:endParaRPr lang="ko-KR" altLang="en-US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기능</a:t>
                      </a:r>
                      <a:r>
                        <a:rPr lang="en-US" altLang="ko-KR" sz="12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ko-KR" altLang="en-US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필요 사항</a:t>
                      </a:r>
                      <a:endParaRPr lang="ko-KR" altLang="en-US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4735474"/>
                  </a:ext>
                </a:extLst>
              </a:tr>
              <a:tr h="320403">
                <a:tc rowSpan="8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스캐너</a:t>
                      </a:r>
                      <a:endParaRPr lang="ko-KR" altLang="en-US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Incremental</a:t>
                      </a:r>
                      <a:r>
                        <a:rPr lang="en-US" altLang="ko-KR" sz="12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learning</a:t>
                      </a:r>
                      <a:endParaRPr lang="ko-KR" alt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요구 패치 생성 모듈 구현</a:t>
                      </a:r>
                      <a:endParaRPr lang="en-US" altLang="ko-KR" sz="120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171450" indent="-171450" algn="l" latinLnBrk="1"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프레임워크 학습 시스템 구현</a:t>
                      </a:r>
                      <a:endParaRPr lang="ko-KR" alt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9494243"/>
                  </a:ext>
                </a:extLst>
              </a:tr>
              <a:tr h="32040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Graph</a:t>
                      </a:r>
                      <a:r>
                        <a:rPr lang="en-US" altLang="ko-KR" sz="12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ko-KR" altLang="en-US" sz="12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기능</a:t>
                      </a:r>
                      <a:endParaRPr lang="ko-KR" alt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Wingdings" panose="05000000000000000000" pitchFamily="2" charset="2"/>
                        <a:buChar char="ü"/>
                      </a:pPr>
                      <a:r>
                        <a:rPr lang="en-US" altLang="ko-KR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WSI </a:t>
                      </a:r>
                      <a:r>
                        <a:rPr lang="ko-KR" altLang="en-US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그래프 유사도 모듈</a:t>
                      </a:r>
                      <a:r>
                        <a:rPr lang="en-US" altLang="ko-KR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</a:p>
                    <a:p>
                      <a:pPr marL="171450" indent="-171450" algn="l" latinLnBrk="1"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조직 </a:t>
                      </a:r>
                      <a:r>
                        <a:rPr lang="en-US" altLang="ko-KR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chunk</a:t>
                      </a:r>
                      <a:r>
                        <a:rPr lang="en-US" altLang="ko-KR" sz="12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ko-KR" altLang="en-US" sz="12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단위 </a:t>
                      </a:r>
                      <a:r>
                        <a:rPr lang="en-US" altLang="ko-KR" sz="12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voting </a:t>
                      </a:r>
                      <a:r>
                        <a:rPr lang="ko-KR" altLang="en-US" sz="12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모듈</a:t>
                      </a:r>
                      <a:endParaRPr lang="en-US" altLang="ko-KR" sz="1200" baseline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171450" indent="-171450" algn="l" latinLnBrk="1">
                        <a:buFont typeface="Wingdings" panose="05000000000000000000" pitchFamily="2" charset="2"/>
                        <a:buChar char="ü"/>
                      </a:pPr>
                      <a:r>
                        <a:rPr lang="en-US" altLang="ko-KR" sz="12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Voting </a:t>
                      </a:r>
                      <a:r>
                        <a:rPr lang="ko-KR" altLang="en-US" sz="12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방식 학습</a:t>
                      </a:r>
                      <a:endParaRPr lang="en-US" altLang="ko-KR" sz="1200" baseline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171450" indent="-171450" algn="l" latinLnBrk="1">
                        <a:buFont typeface="Wingdings" panose="05000000000000000000" pitchFamily="2" charset="2"/>
                        <a:buChar char="ü"/>
                      </a:pPr>
                      <a:r>
                        <a:rPr lang="en-US" altLang="ko-KR" sz="12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Spatial </a:t>
                      </a:r>
                      <a:r>
                        <a:rPr lang="ko-KR" altLang="en-US" sz="12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모델과 앙상블</a:t>
                      </a:r>
                      <a:endParaRPr lang="en-US" altLang="ko-KR" sz="1200" baseline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6061703"/>
                  </a:ext>
                </a:extLst>
              </a:tr>
              <a:tr h="32040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u="sng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논의 필요</a:t>
                      </a:r>
                      <a:endParaRPr lang="ko-KR" altLang="en-US" sz="1200" u="sng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7932234"/>
                  </a:ext>
                </a:extLst>
              </a:tr>
              <a:tr h="32040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r>
                        <a:rPr lang="en-US" altLang="ko-KR" sz="12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Class (</a:t>
                      </a:r>
                      <a:r>
                        <a:rPr lang="en-US" altLang="ko-KR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NET)</a:t>
                      </a:r>
                      <a:endParaRPr lang="ko-KR" alt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추가적 필요 사항 없음</a:t>
                      </a:r>
                      <a:endParaRPr lang="en-US" altLang="ko-KR" sz="120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171450" indent="-171450" algn="l" latinLnBrk="1">
                        <a:buFont typeface="Wingdings" panose="05000000000000000000" pitchFamily="2" charset="2"/>
                        <a:buChar char="ü"/>
                      </a:pPr>
                      <a:r>
                        <a:rPr lang="en-US" altLang="ko-KR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Stomach </a:t>
                      </a:r>
                      <a:r>
                        <a:rPr lang="ko-KR" altLang="en-US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모델 </a:t>
                      </a:r>
                      <a:r>
                        <a:rPr lang="en-US" altLang="ko-KR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&lt;- colon net</a:t>
                      </a:r>
                      <a:r>
                        <a:rPr lang="ko-KR" altLang="en-US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슬라이드로 학습 </a:t>
                      </a:r>
                      <a:r>
                        <a:rPr lang="en-US" altLang="ko-KR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(WSI)</a:t>
                      </a:r>
                      <a:endParaRPr lang="ko-KR" alt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4688037"/>
                  </a:ext>
                </a:extLst>
              </a:tr>
              <a:tr h="32040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altLang="ko-KR" sz="1200" kern="1200" baseline="0" dirty="0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Augmentation</a:t>
                      </a:r>
                    </a:p>
                    <a:p>
                      <a:pPr algn="ctr"/>
                      <a:r>
                        <a:rPr lang="en-US" altLang="ko-KR" sz="1200" kern="1200" baseline="0" dirty="0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n-US" altLang="ko-KR" sz="1200" kern="1200" baseline="0" dirty="0" err="1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Mixpatch</a:t>
                      </a:r>
                      <a:r>
                        <a:rPr lang="en-US" altLang="ko-KR" sz="1200" kern="1200" baseline="0" dirty="0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ko-KR" altLang="en-US" sz="1200" kern="1200" baseline="0" dirty="0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방식</a:t>
                      </a:r>
                      <a:r>
                        <a:rPr lang="en-US" altLang="ko-KR" sz="1200" kern="1200" baseline="0" dirty="0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)</a:t>
                      </a:r>
                      <a:endParaRPr lang="ko-KR" altLang="en-US" sz="1200" kern="1200" baseline="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sng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논의 필요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5414559"/>
                  </a:ext>
                </a:extLst>
              </a:tr>
              <a:tr h="32040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sng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논의 필요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9449213"/>
                  </a:ext>
                </a:extLst>
              </a:tr>
              <a:tr h="32040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sng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논의 필요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696996"/>
                  </a:ext>
                </a:extLst>
              </a:tr>
              <a:tr h="32040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VIT</a:t>
                      </a:r>
                      <a:endParaRPr lang="ko-KR" alt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Wingdings" panose="05000000000000000000" pitchFamily="2" charset="2"/>
                        <a:buChar char="ü"/>
                      </a:pPr>
                      <a:r>
                        <a:rPr lang="en-US" altLang="ko-KR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VIT </a:t>
                      </a:r>
                      <a:r>
                        <a:rPr lang="ko-KR" altLang="en-US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시스템 설계</a:t>
                      </a:r>
                      <a:endParaRPr lang="en-US" altLang="ko-KR" sz="120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171450" indent="-171450" algn="l" latinLnBrk="1">
                        <a:buFont typeface="Wingdings" panose="05000000000000000000" pitchFamily="2" charset="2"/>
                        <a:buChar char="ü"/>
                      </a:pPr>
                      <a:r>
                        <a:rPr lang="en-US" altLang="ko-KR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VIT </a:t>
                      </a:r>
                      <a:r>
                        <a:rPr lang="ko-KR" altLang="en-US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기반의 </a:t>
                      </a:r>
                      <a:r>
                        <a:rPr lang="en-US" altLang="ko-KR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WSI</a:t>
                      </a:r>
                      <a:r>
                        <a:rPr lang="en-US" altLang="ko-KR" sz="12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ko-KR" altLang="en-US" sz="12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분류기 개발</a:t>
                      </a:r>
                      <a:endParaRPr lang="ko-KR" alt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242946"/>
                  </a:ext>
                </a:extLst>
              </a:tr>
            </a:tbl>
          </a:graphicData>
        </a:graphic>
      </p:graphicFrame>
      <p:graphicFrame>
        <p:nvGraphicFramePr>
          <p:cNvPr id="68" name="표 67"/>
          <p:cNvGraphicFramePr>
            <a:graphicFrameLocks noGrp="1"/>
          </p:cNvGraphicFramePr>
          <p:nvPr>
            <p:extLst/>
          </p:nvPr>
        </p:nvGraphicFramePr>
        <p:xfrm>
          <a:off x="155575" y="5226480"/>
          <a:ext cx="4872375" cy="9144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84724">
                  <a:extLst>
                    <a:ext uri="{9D8B030D-6E8A-4147-A177-3AD203B41FA5}">
                      <a16:colId xmlns:a16="http://schemas.microsoft.com/office/drawing/2014/main" val="1521670562"/>
                    </a:ext>
                  </a:extLst>
                </a:gridCol>
                <a:gridCol w="1689455">
                  <a:extLst>
                    <a:ext uri="{9D8B030D-6E8A-4147-A177-3AD203B41FA5}">
                      <a16:colId xmlns:a16="http://schemas.microsoft.com/office/drawing/2014/main" val="2748176975"/>
                    </a:ext>
                  </a:extLst>
                </a:gridCol>
                <a:gridCol w="2298196">
                  <a:extLst>
                    <a:ext uri="{9D8B030D-6E8A-4147-A177-3AD203B41FA5}">
                      <a16:colId xmlns:a16="http://schemas.microsoft.com/office/drawing/2014/main" val="3326695612"/>
                    </a:ext>
                  </a:extLst>
                </a:gridCol>
              </a:tblGrid>
              <a:tr h="320403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현미경</a:t>
                      </a:r>
                      <a:endParaRPr lang="ko-KR" altLang="en-US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Segmentation</a:t>
                      </a:r>
                      <a:endParaRPr lang="ko-KR" alt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개발 </a:t>
                      </a:r>
                      <a:r>
                        <a:rPr lang="en-US" altLang="ko-KR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ko-KR" altLang="en-US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차 완료</a:t>
                      </a:r>
                      <a:endParaRPr lang="en-US" altLang="ko-KR" sz="120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171450" indent="-171450" algn="l" latinLnBrk="1"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결과 평가 및 이슈 수정</a:t>
                      </a:r>
                      <a:endParaRPr lang="ko-KR" alt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3773093"/>
                  </a:ext>
                </a:extLst>
              </a:tr>
              <a:tr h="32040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Weakly</a:t>
                      </a:r>
                      <a:r>
                        <a:rPr lang="en-US" altLang="ko-KR" sz="12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Supervised</a:t>
                      </a:r>
                      <a:endParaRPr lang="ko-KR" alt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개발 방향 논의 필요</a:t>
                      </a:r>
                      <a:endParaRPr lang="en-US" altLang="ko-KR" sz="120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171450" indent="-171450" algn="l" latinLnBrk="1">
                        <a:buFont typeface="Wingdings" panose="05000000000000000000" pitchFamily="2" charset="2"/>
                        <a:buChar char="ü"/>
                      </a:pPr>
                      <a:r>
                        <a:rPr lang="en-US" altLang="ko-KR" sz="12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Seg</a:t>
                      </a:r>
                      <a:r>
                        <a:rPr lang="en-US" altLang="ko-KR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ko-KR" altLang="en-US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모델 학습 필요 여부 논의 </a:t>
                      </a:r>
                      <a:endParaRPr lang="ko-KR" alt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6453627"/>
                  </a:ext>
                </a:extLst>
              </a:tr>
            </a:tbl>
          </a:graphicData>
        </a:graphic>
      </p:graphicFrame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486997"/>
              </p:ext>
            </p:extLst>
          </p:nvPr>
        </p:nvGraphicFramePr>
        <p:xfrm>
          <a:off x="5027949" y="996724"/>
          <a:ext cx="4024392" cy="15905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049">
                  <a:extLst>
                    <a:ext uri="{9D8B030D-6E8A-4147-A177-3AD203B41FA5}">
                      <a16:colId xmlns:a16="http://schemas.microsoft.com/office/drawing/2014/main" val="225140482"/>
                    </a:ext>
                  </a:extLst>
                </a:gridCol>
                <a:gridCol w="503049">
                  <a:extLst>
                    <a:ext uri="{9D8B030D-6E8A-4147-A177-3AD203B41FA5}">
                      <a16:colId xmlns:a16="http://schemas.microsoft.com/office/drawing/2014/main" val="2955558310"/>
                    </a:ext>
                  </a:extLst>
                </a:gridCol>
                <a:gridCol w="503049">
                  <a:extLst>
                    <a:ext uri="{9D8B030D-6E8A-4147-A177-3AD203B41FA5}">
                      <a16:colId xmlns:a16="http://schemas.microsoft.com/office/drawing/2014/main" val="4096165354"/>
                    </a:ext>
                  </a:extLst>
                </a:gridCol>
                <a:gridCol w="503049">
                  <a:extLst>
                    <a:ext uri="{9D8B030D-6E8A-4147-A177-3AD203B41FA5}">
                      <a16:colId xmlns:a16="http://schemas.microsoft.com/office/drawing/2014/main" val="4264192232"/>
                    </a:ext>
                  </a:extLst>
                </a:gridCol>
                <a:gridCol w="503049">
                  <a:extLst>
                    <a:ext uri="{9D8B030D-6E8A-4147-A177-3AD203B41FA5}">
                      <a16:colId xmlns:a16="http://schemas.microsoft.com/office/drawing/2014/main" val="492730828"/>
                    </a:ext>
                  </a:extLst>
                </a:gridCol>
                <a:gridCol w="503049">
                  <a:extLst>
                    <a:ext uri="{9D8B030D-6E8A-4147-A177-3AD203B41FA5}">
                      <a16:colId xmlns:a16="http://schemas.microsoft.com/office/drawing/2014/main" val="2523013868"/>
                    </a:ext>
                  </a:extLst>
                </a:gridCol>
                <a:gridCol w="503049">
                  <a:extLst>
                    <a:ext uri="{9D8B030D-6E8A-4147-A177-3AD203B41FA5}">
                      <a16:colId xmlns:a16="http://schemas.microsoft.com/office/drawing/2014/main" val="4277867472"/>
                    </a:ext>
                  </a:extLst>
                </a:gridCol>
                <a:gridCol w="503049">
                  <a:extLst>
                    <a:ext uri="{9D8B030D-6E8A-4147-A177-3AD203B41FA5}">
                      <a16:colId xmlns:a16="http://schemas.microsoft.com/office/drawing/2014/main" val="404628608"/>
                    </a:ext>
                  </a:extLst>
                </a:gridCol>
              </a:tblGrid>
              <a:tr h="3206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6049229"/>
                  </a:ext>
                </a:extLst>
              </a:tr>
              <a:tr h="216805">
                <a:tc>
                  <a:txBody>
                    <a:bodyPr/>
                    <a:lstStyle/>
                    <a:p>
                      <a:pPr latinLnBrk="1"/>
                      <a:endParaRPr lang="ko-KR" altLang="en-US" sz="5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8302297"/>
                  </a:ext>
                </a:extLst>
              </a:tr>
              <a:tr h="240395">
                <a:tc>
                  <a:txBody>
                    <a:bodyPr/>
                    <a:lstStyle/>
                    <a:p>
                      <a:pPr latinLnBrk="1"/>
                      <a:endParaRPr lang="ko-KR" altLang="en-US" sz="5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4009323"/>
                  </a:ext>
                </a:extLst>
              </a:tr>
              <a:tr h="232475"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1002939"/>
                  </a:ext>
                </a:extLst>
              </a:tr>
              <a:tr h="337605"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0999026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latinLnBrk="1"/>
                      <a:endParaRPr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8338201"/>
                  </a:ext>
                </a:extLst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0405999"/>
              </p:ext>
            </p:extLst>
          </p:nvPr>
        </p:nvGraphicFramePr>
        <p:xfrm>
          <a:off x="5027949" y="4518307"/>
          <a:ext cx="4024392" cy="4351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049">
                  <a:extLst>
                    <a:ext uri="{9D8B030D-6E8A-4147-A177-3AD203B41FA5}">
                      <a16:colId xmlns:a16="http://schemas.microsoft.com/office/drawing/2014/main" val="225140482"/>
                    </a:ext>
                  </a:extLst>
                </a:gridCol>
                <a:gridCol w="503049">
                  <a:extLst>
                    <a:ext uri="{9D8B030D-6E8A-4147-A177-3AD203B41FA5}">
                      <a16:colId xmlns:a16="http://schemas.microsoft.com/office/drawing/2014/main" val="2955558310"/>
                    </a:ext>
                  </a:extLst>
                </a:gridCol>
                <a:gridCol w="503049">
                  <a:extLst>
                    <a:ext uri="{9D8B030D-6E8A-4147-A177-3AD203B41FA5}">
                      <a16:colId xmlns:a16="http://schemas.microsoft.com/office/drawing/2014/main" val="4096165354"/>
                    </a:ext>
                  </a:extLst>
                </a:gridCol>
                <a:gridCol w="503049">
                  <a:extLst>
                    <a:ext uri="{9D8B030D-6E8A-4147-A177-3AD203B41FA5}">
                      <a16:colId xmlns:a16="http://schemas.microsoft.com/office/drawing/2014/main" val="4264192232"/>
                    </a:ext>
                  </a:extLst>
                </a:gridCol>
                <a:gridCol w="503049">
                  <a:extLst>
                    <a:ext uri="{9D8B030D-6E8A-4147-A177-3AD203B41FA5}">
                      <a16:colId xmlns:a16="http://schemas.microsoft.com/office/drawing/2014/main" val="492730828"/>
                    </a:ext>
                  </a:extLst>
                </a:gridCol>
                <a:gridCol w="503049">
                  <a:extLst>
                    <a:ext uri="{9D8B030D-6E8A-4147-A177-3AD203B41FA5}">
                      <a16:colId xmlns:a16="http://schemas.microsoft.com/office/drawing/2014/main" val="2523013868"/>
                    </a:ext>
                  </a:extLst>
                </a:gridCol>
                <a:gridCol w="503049">
                  <a:extLst>
                    <a:ext uri="{9D8B030D-6E8A-4147-A177-3AD203B41FA5}">
                      <a16:colId xmlns:a16="http://schemas.microsoft.com/office/drawing/2014/main" val="4277867472"/>
                    </a:ext>
                  </a:extLst>
                </a:gridCol>
                <a:gridCol w="503049">
                  <a:extLst>
                    <a:ext uri="{9D8B030D-6E8A-4147-A177-3AD203B41FA5}">
                      <a16:colId xmlns:a16="http://schemas.microsoft.com/office/drawing/2014/main" val="404628608"/>
                    </a:ext>
                  </a:extLst>
                </a:gridCol>
              </a:tblGrid>
              <a:tr h="217588">
                <a:tc>
                  <a:txBody>
                    <a:bodyPr/>
                    <a:lstStyle/>
                    <a:p>
                      <a:pPr latinLnBrk="1"/>
                      <a:endParaRPr lang="ko-KR" alt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3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3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3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0999026"/>
                  </a:ext>
                </a:extLst>
              </a:tr>
              <a:tr h="217588">
                <a:tc>
                  <a:txBody>
                    <a:bodyPr/>
                    <a:lstStyle/>
                    <a:p>
                      <a:pPr latinLnBrk="1"/>
                      <a:endParaRPr lang="ko-KR" alt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8338201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5848345" y="1369330"/>
            <a:ext cx="2008282" cy="10268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6032090" y="1599546"/>
            <a:ext cx="2008282" cy="10268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5533933" y="1867818"/>
            <a:ext cx="1502298" cy="6979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6032090" y="2123907"/>
            <a:ext cx="1507835" cy="10784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7036231" y="2410629"/>
            <a:ext cx="2008282" cy="10268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5027949" y="4586195"/>
            <a:ext cx="1004141" cy="7879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6032090" y="4800664"/>
            <a:ext cx="3012423" cy="735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5521645" y="2587242"/>
            <a:ext cx="0" cy="19310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6032090" y="2587242"/>
            <a:ext cx="0" cy="19310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6525786" y="2587242"/>
            <a:ext cx="0" cy="19310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>
            <a:off x="7036231" y="2587242"/>
            <a:ext cx="0" cy="19310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7529927" y="2587242"/>
            <a:ext cx="0" cy="19310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8040372" y="2587242"/>
            <a:ext cx="0" cy="19310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8534068" y="2587242"/>
            <a:ext cx="0" cy="19310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9044513" y="2587242"/>
            <a:ext cx="0" cy="19310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9608872"/>
              </p:ext>
            </p:extLst>
          </p:nvPr>
        </p:nvGraphicFramePr>
        <p:xfrm>
          <a:off x="5027949" y="5226480"/>
          <a:ext cx="4024392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049">
                  <a:extLst>
                    <a:ext uri="{9D8B030D-6E8A-4147-A177-3AD203B41FA5}">
                      <a16:colId xmlns:a16="http://schemas.microsoft.com/office/drawing/2014/main" val="225140482"/>
                    </a:ext>
                  </a:extLst>
                </a:gridCol>
                <a:gridCol w="503049">
                  <a:extLst>
                    <a:ext uri="{9D8B030D-6E8A-4147-A177-3AD203B41FA5}">
                      <a16:colId xmlns:a16="http://schemas.microsoft.com/office/drawing/2014/main" val="2955558310"/>
                    </a:ext>
                  </a:extLst>
                </a:gridCol>
                <a:gridCol w="503049">
                  <a:extLst>
                    <a:ext uri="{9D8B030D-6E8A-4147-A177-3AD203B41FA5}">
                      <a16:colId xmlns:a16="http://schemas.microsoft.com/office/drawing/2014/main" val="4096165354"/>
                    </a:ext>
                  </a:extLst>
                </a:gridCol>
                <a:gridCol w="503049">
                  <a:extLst>
                    <a:ext uri="{9D8B030D-6E8A-4147-A177-3AD203B41FA5}">
                      <a16:colId xmlns:a16="http://schemas.microsoft.com/office/drawing/2014/main" val="4264192232"/>
                    </a:ext>
                  </a:extLst>
                </a:gridCol>
                <a:gridCol w="503049">
                  <a:extLst>
                    <a:ext uri="{9D8B030D-6E8A-4147-A177-3AD203B41FA5}">
                      <a16:colId xmlns:a16="http://schemas.microsoft.com/office/drawing/2014/main" val="492730828"/>
                    </a:ext>
                  </a:extLst>
                </a:gridCol>
                <a:gridCol w="503049">
                  <a:extLst>
                    <a:ext uri="{9D8B030D-6E8A-4147-A177-3AD203B41FA5}">
                      <a16:colId xmlns:a16="http://schemas.microsoft.com/office/drawing/2014/main" val="2523013868"/>
                    </a:ext>
                  </a:extLst>
                </a:gridCol>
                <a:gridCol w="503049">
                  <a:extLst>
                    <a:ext uri="{9D8B030D-6E8A-4147-A177-3AD203B41FA5}">
                      <a16:colId xmlns:a16="http://schemas.microsoft.com/office/drawing/2014/main" val="4277867472"/>
                    </a:ext>
                  </a:extLst>
                </a:gridCol>
                <a:gridCol w="503049">
                  <a:extLst>
                    <a:ext uri="{9D8B030D-6E8A-4147-A177-3AD203B41FA5}">
                      <a16:colId xmlns:a16="http://schemas.microsoft.com/office/drawing/2014/main" val="404628608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latinLnBrk="1"/>
                      <a:endParaRPr lang="ko-KR" alt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3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3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3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0999026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latinLnBrk="1"/>
                      <a:endParaRPr lang="ko-KR" alt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8338201"/>
                  </a:ext>
                </a:extLst>
              </a:tr>
            </a:tbl>
          </a:graphicData>
        </a:graphic>
      </p:graphicFrame>
      <p:sp>
        <p:nvSpPr>
          <p:cNvPr id="27" name="직사각형 26"/>
          <p:cNvSpPr/>
          <p:nvPr/>
        </p:nvSpPr>
        <p:spPr>
          <a:xfrm>
            <a:off x="5027949" y="5379407"/>
            <a:ext cx="4024392" cy="10348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5019574" y="5868158"/>
            <a:ext cx="4024939" cy="11389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연결선 17"/>
          <p:cNvCxnSpPr/>
          <p:nvPr/>
        </p:nvCxnSpPr>
        <p:spPr>
          <a:xfrm>
            <a:off x="5027949" y="3552774"/>
            <a:ext cx="4024392" cy="95380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6063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030095" y="-141316"/>
            <a:ext cx="955964" cy="13134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1454727" y="3882045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18802" y="3208712"/>
            <a:ext cx="73609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latin typeface="+mj-ea"/>
                <a:ea typeface="+mj-ea"/>
              </a:rPr>
              <a:t>IRB</a:t>
            </a:r>
            <a:endParaRPr lang="ko-KR" altLang="en-US" sz="2800" b="1" dirty="0">
              <a:latin typeface="+mj-ea"/>
              <a:ea typeface="+mj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18802" y="3863199"/>
            <a:ext cx="73609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>
                <a:latin typeface="+mj-ea"/>
                <a:ea typeface="+mj-ea"/>
              </a:rPr>
              <a:t>IRB </a:t>
            </a:r>
            <a:r>
              <a:rPr lang="ko-KR" altLang="en-US" sz="2000" b="1" dirty="0" smtClean="0">
                <a:latin typeface="+mj-ea"/>
                <a:ea typeface="+mj-ea"/>
              </a:rPr>
              <a:t>준비 </a:t>
            </a:r>
            <a:r>
              <a:rPr lang="ko-KR" altLang="en-US" sz="2000" b="1" dirty="0" smtClean="0">
                <a:latin typeface="+mj-ea"/>
                <a:ea typeface="+mj-ea"/>
              </a:rPr>
              <a:t>필요 사항</a:t>
            </a:r>
            <a:endParaRPr lang="ko-KR" altLang="en-US" sz="20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078634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55575" y="127265"/>
            <a:ext cx="4698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atin typeface="+mj-ea"/>
              </a:rPr>
              <a:t>IRB </a:t>
            </a:r>
            <a:r>
              <a:rPr lang="ko-KR" altLang="en-US" b="1" dirty="0" smtClean="0">
                <a:latin typeface="+mj-ea"/>
              </a:rPr>
              <a:t>준비</a:t>
            </a:r>
            <a:endParaRPr lang="ko-KR" altLang="en-US" b="1" dirty="0">
              <a:latin typeface="+mj-ea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/>
          <p:cNvSpPr txBox="1"/>
          <p:nvPr/>
        </p:nvSpPr>
        <p:spPr>
          <a:xfrm>
            <a:off x="155575" y="550810"/>
            <a:ext cx="7480425" cy="39241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u="sng" dirty="0" smtClean="0"/>
              <a:t>카이스트 필요 서류</a:t>
            </a:r>
            <a:endParaRPr lang="en-US" altLang="ko-KR" sz="1400" b="1" u="sng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u="sng" dirty="0" smtClean="0"/>
              <a:t>CITI : </a:t>
            </a:r>
            <a:r>
              <a:rPr lang="ko-KR" altLang="en-US" sz="1400" b="1" u="sng" dirty="0" smtClean="0"/>
              <a:t>각  학생 수료 필요 </a:t>
            </a:r>
            <a:r>
              <a:rPr lang="en-US" altLang="ko-KR" sz="1400" b="1" u="sng" dirty="0" smtClean="0"/>
              <a:t>(“</a:t>
            </a:r>
            <a:r>
              <a:rPr lang="en-US" altLang="ko-KR" sz="1400" b="1" u="sng" dirty="0" err="1" smtClean="0"/>
              <a:t>bryan</a:t>
            </a:r>
            <a:r>
              <a:rPr lang="en-US" altLang="ko-KR" sz="1400" b="1" u="sng" dirty="0" smtClean="0"/>
              <a:t>, </a:t>
            </a:r>
            <a:r>
              <a:rPr lang="ko-KR" altLang="en-US" sz="1400" b="1" u="sng" dirty="0" err="1" smtClean="0"/>
              <a:t>홍성래</a:t>
            </a:r>
            <a:r>
              <a:rPr lang="en-US" altLang="ko-KR" sz="1400" b="1" u="sng" dirty="0" smtClean="0"/>
              <a:t>, </a:t>
            </a:r>
            <a:r>
              <a:rPr lang="ko-KR" altLang="en-US" sz="1400" b="1" u="sng" dirty="0" err="1" smtClean="0"/>
              <a:t>김태미</a:t>
            </a:r>
            <a:r>
              <a:rPr lang="en-US" altLang="ko-KR" sz="1400" b="1" u="sng" dirty="0" smtClean="0"/>
              <a:t>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u="sng" dirty="0" smtClean="0"/>
              <a:t>심의면제신청서</a:t>
            </a:r>
            <a:endParaRPr lang="en-US" altLang="ko-KR" sz="1400" b="1" u="sng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u="sng" dirty="0" smtClean="0"/>
              <a:t>인체유래물연구 심의면제자가 </a:t>
            </a:r>
            <a:r>
              <a:rPr lang="ko-KR" altLang="en-US" sz="1400" b="1" u="sng" dirty="0" err="1" smtClean="0"/>
              <a:t>점검표</a:t>
            </a:r>
            <a:endParaRPr lang="en-US" altLang="ko-KR" sz="1400" b="1" u="sng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u="sng" dirty="0" smtClean="0"/>
              <a:t>연구계획서</a:t>
            </a:r>
            <a:endParaRPr lang="en-US" altLang="ko-KR" sz="1400" b="1" u="sng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err="1" smtClean="0"/>
              <a:t>씨젠</a:t>
            </a:r>
            <a:r>
              <a:rPr lang="ko-KR" altLang="en-US" sz="1400" dirty="0" smtClean="0"/>
              <a:t> 의료 재단 필요 서류</a:t>
            </a:r>
            <a:endParaRPr lang="en-US" altLang="ko-KR" sz="1400" dirty="0" smtClean="0"/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 dirty="0" smtClean="0"/>
              <a:t>심의 면제 확인서</a:t>
            </a:r>
            <a:endParaRPr lang="en-US" altLang="ko-KR" sz="1400" b="1" dirty="0" smtClean="0"/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 dirty="0" smtClean="0"/>
              <a:t>동의 면제 사유서</a:t>
            </a:r>
            <a:endParaRPr lang="en-US" altLang="ko-KR" sz="1400" b="1" dirty="0" smtClean="0"/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 dirty="0" smtClean="0"/>
              <a:t>연구 </a:t>
            </a:r>
            <a:r>
              <a:rPr lang="ko-KR" altLang="en-US" sz="1400" b="1" dirty="0" err="1" smtClean="0"/>
              <a:t>계획심의</a:t>
            </a:r>
            <a:r>
              <a:rPr lang="ko-KR" altLang="en-US" sz="1400" b="1" dirty="0" smtClean="0"/>
              <a:t> 의뢰서 </a:t>
            </a:r>
            <a:r>
              <a:rPr lang="en-US" altLang="ko-KR" sz="1400" b="1" dirty="0" smtClean="0"/>
              <a:t>: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 smtClean="0"/>
              <a:t> </a:t>
            </a:r>
            <a:r>
              <a:rPr lang="ko-KR" altLang="en-US" sz="1400" b="1" dirty="0" smtClean="0"/>
              <a:t>이전 </a:t>
            </a:r>
            <a:r>
              <a:rPr lang="ko-KR" altLang="en-US" sz="1400" b="1" dirty="0" err="1" smtClean="0"/>
              <a:t>씨젠</a:t>
            </a:r>
            <a:r>
              <a:rPr lang="ko-KR" altLang="en-US" sz="1400" b="1" dirty="0" smtClean="0"/>
              <a:t> </a:t>
            </a:r>
            <a:r>
              <a:rPr lang="ko-KR" altLang="en-US" sz="1400" b="1" dirty="0" err="1" smtClean="0"/>
              <a:t>의료재단과</a:t>
            </a:r>
            <a:r>
              <a:rPr lang="ko-KR" altLang="en-US" sz="1400" b="1" dirty="0" smtClean="0"/>
              <a:t> 카이스트의 프로젝트 명칭 차이로 인해서 필요한 서류</a:t>
            </a:r>
            <a:endParaRPr lang="en-US" altLang="ko-KR" sz="1400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209011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030095" y="-141316"/>
            <a:ext cx="955964" cy="13134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66254" y="146057"/>
            <a:ext cx="2859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Issue summary</a:t>
            </a:r>
            <a:endParaRPr lang="ko-KR" altLang="en-US" b="1" dirty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5845101"/>
              </p:ext>
            </p:extLst>
          </p:nvPr>
        </p:nvGraphicFramePr>
        <p:xfrm>
          <a:off x="260466" y="515391"/>
          <a:ext cx="8725593" cy="85632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85701">
                  <a:extLst>
                    <a:ext uri="{9D8B030D-6E8A-4147-A177-3AD203B41FA5}">
                      <a16:colId xmlns:a16="http://schemas.microsoft.com/office/drawing/2014/main" val="2976591486"/>
                    </a:ext>
                  </a:extLst>
                </a:gridCol>
                <a:gridCol w="3591098">
                  <a:extLst>
                    <a:ext uri="{9D8B030D-6E8A-4147-A177-3AD203B41FA5}">
                      <a16:colId xmlns:a16="http://schemas.microsoft.com/office/drawing/2014/main" val="3040741509"/>
                    </a:ext>
                  </a:extLst>
                </a:gridCol>
                <a:gridCol w="3848794">
                  <a:extLst>
                    <a:ext uri="{9D8B030D-6E8A-4147-A177-3AD203B41FA5}">
                      <a16:colId xmlns:a16="http://schemas.microsoft.com/office/drawing/2014/main" val="2738044987"/>
                    </a:ext>
                  </a:extLst>
                </a:gridCol>
              </a:tblGrid>
              <a:tr h="1661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현미경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12/07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1/07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182309"/>
                  </a:ext>
                </a:extLst>
              </a:tr>
              <a:tr h="490566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ko-KR" altLang="en-US" sz="11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8337899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4334310"/>
              </p:ext>
            </p:extLst>
          </p:nvPr>
        </p:nvGraphicFramePr>
        <p:xfrm>
          <a:off x="260466" y="888122"/>
          <a:ext cx="8725593" cy="57520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86323">
                  <a:extLst>
                    <a:ext uri="{9D8B030D-6E8A-4147-A177-3AD203B41FA5}">
                      <a16:colId xmlns:a16="http://schemas.microsoft.com/office/drawing/2014/main" val="3887618014"/>
                    </a:ext>
                  </a:extLst>
                </a:gridCol>
                <a:gridCol w="3598790">
                  <a:extLst>
                    <a:ext uri="{9D8B030D-6E8A-4147-A177-3AD203B41FA5}">
                      <a16:colId xmlns:a16="http://schemas.microsoft.com/office/drawing/2014/main" val="3665645377"/>
                    </a:ext>
                  </a:extLst>
                </a:gridCol>
                <a:gridCol w="3840480">
                  <a:extLst>
                    <a:ext uri="{9D8B030D-6E8A-4147-A177-3AD203B41FA5}">
                      <a16:colId xmlns:a16="http://schemas.microsoft.com/office/drawing/2014/main" val="1536205473"/>
                    </a:ext>
                  </a:extLst>
                </a:gridCol>
              </a:tblGrid>
              <a:tr h="2556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/>
                        <a:t>Weakly</a:t>
                      </a:r>
                      <a:r>
                        <a:rPr lang="en-US" altLang="ko-KR" b="1" baseline="0" dirty="0" smtClean="0"/>
                        <a:t> supervised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aseline="0" dirty="0" smtClean="0"/>
                        <a:t>이전에 </a:t>
                      </a:r>
                      <a:r>
                        <a:rPr lang="ko-KR" altLang="en-US" sz="1200" baseline="0" dirty="0" err="1" smtClean="0"/>
                        <a:t>디텍터</a:t>
                      </a:r>
                      <a:r>
                        <a:rPr lang="ko-KR" altLang="en-US" sz="1200" baseline="0" dirty="0" smtClean="0"/>
                        <a:t> 파트에서 연구되었던 </a:t>
                      </a:r>
                      <a:r>
                        <a:rPr lang="en-US" altLang="ko-KR" sz="1200" baseline="0" dirty="0" smtClean="0"/>
                        <a:t>camouflage </a:t>
                      </a:r>
                      <a:r>
                        <a:rPr lang="ko-KR" altLang="en-US" sz="1200" baseline="0" dirty="0" err="1" smtClean="0"/>
                        <a:t>디텍션</a:t>
                      </a:r>
                      <a:r>
                        <a:rPr lang="ko-KR" altLang="en-US" sz="1200" baseline="0" dirty="0" smtClean="0"/>
                        <a:t> 방식 적용 방법 연구 </a:t>
                      </a:r>
                      <a:r>
                        <a:rPr lang="ko-KR" altLang="en-US" sz="1200" baseline="0" dirty="0" smtClean="0"/>
                        <a:t>중</a:t>
                      </a:r>
                      <a:endParaRPr lang="en-US" altLang="ko-KR" sz="1200" baseline="0" dirty="0" smtClean="0"/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baseline="0" dirty="0" smtClean="0"/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baseline="0" dirty="0" smtClean="0"/>
                        <a:t>COD </a:t>
                      </a:r>
                      <a:r>
                        <a:rPr lang="ko-KR" altLang="en-US" sz="1200" baseline="0" dirty="0" smtClean="0"/>
                        <a:t>방식에 대한 연구 및 개발</a:t>
                      </a:r>
                      <a:endParaRPr lang="en-US" altLang="ko-KR" sz="1200" baseline="0" dirty="0" smtClean="0"/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baseline="0" dirty="0" smtClean="0"/>
                        <a:t>camouflage </a:t>
                      </a:r>
                      <a:r>
                        <a:rPr lang="ko-KR" altLang="en-US" sz="1200" baseline="0" dirty="0" err="1" smtClean="0"/>
                        <a:t>디텐션</a:t>
                      </a:r>
                      <a:r>
                        <a:rPr lang="ko-KR" altLang="en-US" sz="1200" baseline="0" dirty="0" smtClean="0"/>
                        <a:t> </a:t>
                      </a:r>
                      <a:r>
                        <a:rPr lang="en-US" altLang="ko-KR" sz="1200" baseline="0" dirty="0" smtClean="0"/>
                        <a:t>(COD) </a:t>
                      </a:r>
                      <a:r>
                        <a:rPr lang="ko-KR" altLang="en-US" sz="1200" baseline="0" dirty="0" smtClean="0"/>
                        <a:t>방식의 알고리즘을 </a:t>
                      </a:r>
                      <a:r>
                        <a:rPr lang="en-US" altLang="ko-KR" sz="1200" baseline="0" dirty="0" smtClean="0"/>
                        <a:t>weakly supervised</a:t>
                      </a:r>
                      <a:r>
                        <a:rPr lang="ko-KR" altLang="en-US" sz="1200" baseline="0" dirty="0" smtClean="0"/>
                        <a:t>에 적용한 모델 생성 </a:t>
                      </a:r>
                      <a:r>
                        <a:rPr lang="en-US" altLang="ko-KR" sz="1200" baseline="0" dirty="0" smtClean="0"/>
                        <a:t>(</a:t>
                      </a:r>
                      <a:r>
                        <a:rPr lang="ko-KR" altLang="en-US" sz="1200" baseline="0" dirty="0" smtClean="0"/>
                        <a:t>현재 </a:t>
                      </a:r>
                      <a:r>
                        <a:rPr lang="en-US" altLang="ko-KR" sz="1200" baseline="0" dirty="0" smtClean="0"/>
                        <a:t>pseudo label </a:t>
                      </a:r>
                      <a:r>
                        <a:rPr lang="ko-KR" altLang="en-US" sz="1200" baseline="0" dirty="0" smtClean="0"/>
                        <a:t>생성 까지 완료</a:t>
                      </a:r>
                      <a:r>
                        <a:rPr lang="en-US" altLang="ko-KR" sz="1200" baseline="0" dirty="0" smtClean="0"/>
                        <a:t>)</a:t>
                      </a:r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aseline="0" dirty="0" smtClean="0"/>
                        <a:t>기존보다 </a:t>
                      </a:r>
                      <a:r>
                        <a:rPr lang="en-US" altLang="ko-KR" sz="1200" baseline="0" dirty="0" err="1" smtClean="0"/>
                        <a:t>heatmap</a:t>
                      </a:r>
                      <a:r>
                        <a:rPr lang="ko-KR" altLang="en-US" sz="1200" baseline="0" dirty="0" smtClean="0"/>
                        <a:t>의 디테일 대폭 상승</a:t>
                      </a:r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aseline="0" dirty="0" smtClean="0"/>
                        <a:t>해당 방식으로 수도 라벨 생성 가능</a:t>
                      </a:r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aseline="0" dirty="0" smtClean="0"/>
                        <a:t>업데이트된 </a:t>
                      </a:r>
                      <a:r>
                        <a:rPr lang="en-US" altLang="ko-KR" sz="1200" baseline="0" dirty="0" smtClean="0"/>
                        <a:t>pseudo </a:t>
                      </a:r>
                      <a:r>
                        <a:rPr lang="en-US" altLang="ko-KR" sz="1200" baseline="0" dirty="0" err="1" smtClean="0"/>
                        <a:t>labe</a:t>
                      </a:r>
                      <a:r>
                        <a:rPr lang="ko-KR" altLang="en-US" sz="1200" baseline="0" dirty="0" smtClean="0"/>
                        <a:t>을 기준으로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en-US" altLang="ko-KR" sz="1200" baseline="0" dirty="0" err="1" smtClean="0"/>
                        <a:t>seg</a:t>
                      </a:r>
                      <a:r>
                        <a:rPr lang="en-US" altLang="ko-KR" sz="1200" baseline="0" dirty="0" smtClean="0"/>
                        <a:t> model </a:t>
                      </a:r>
                      <a:r>
                        <a:rPr lang="ko-KR" altLang="en-US" sz="1200" baseline="0" dirty="0" smtClean="0"/>
                        <a:t>학습 해볼 계획</a:t>
                      </a:r>
                      <a:endParaRPr lang="en-US" altLang="ko-KR" sz="1200" baseline="0" dirty="0" smtClean="0"/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baseline="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aseline="0" dirty="0" smtClean="0"/>
                        <a:t>이미지 </a:t>
                      </a:r>
                      <a:r>
                        <a:rPr lang="en-US" altLang="ko-KR" sz="1200" baseline="0" dirty="0" smtClean="0"/>
                        <a:t>augmentation </a:t>
                      </a:r>
                      <a:r>
                        <a:rPr lang="ko-KR" altLang="en-US" sz="1200" baseline="0" dirty="0" smtClean="0"/>
                        <a:t>추가 </a:t>
                      </a:r>
                      <a:r>
                        <a:rPr lang="ko-KR" altLang="en-US" sz="1200" baseline="0" dirty="0" err="1" smtClean="0"/>
                        <a:t>실험중</a:t>
                      </a:r>
                      <a:endParaRPr lang="ko-KR" altLang="en-US" sz="1200" baseline="0" dirty="0" smtClean="0"/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aseline="0" dirty="0" smtClean="0"/>
                        <a:t>추가 </a:t>
                      </a:r>
                      <a:r>
                        <a:rPr lang="en-US" altLang="ko-KR" sz="1200" baseline="0" dirty="0" smtClean="0"/>
                        <a:t>COD </a:t>
                      </a:r>
                      <a:r>
                        <a:rPr lang="ko-KR" altLang="en-US" sz="1200" baseline="0" dirty="0" smtClean="0"/>
                        <a:t>모델 적용 </a:t>
                      </a:r>
                      <a:r>
                        <a:rPr lang="ko-KR" altLang="en-US" sz="1200" baseline="0" dirty="0" err="1" smtClean="0"/>
                        <a:t>실험중</a:t>
                      </a:r>
                      <a:endParaRPr lang="en-US" altLang="ko-KR" sz="1200" baseline="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7147906"/>
                  </a:ext>
                </a:extLst>
              </a:tr>
              <a:tr h="2556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/>
                        <a:t>Segmentation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="1" baseline="0" dirty="0" smtClean="0"/>
                        <a:t>모델 비교 실험</a:t>
                      </a:r>
                      <a:endParaRPr lang="en-US" altLang="ko-KR" sz="1200" b="1" baseline="0" dirty="0" smtClean="0"/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aseline="0" dirty="0" smtClean="0"/>
                        <a:t> </a:t>
                      </a:r>
                      <a:r>
                        <a:rPr lang="en-US" altLang="ko-KR" sz="1200" baseline="0" dirty="0" smtClean="0"/>
                        <a:t>1) baseline, 2) 0 label, 3) </a:t>
                      </a:r>
                      <a:r>
                        <a:rPr lang="en-US" altLang="ko-KR" sz="1200" baseline="0" dirty="0" err="1" smtClean="0"/>
                        <a:t>cutmix</a:t>
                      </a:r>
                      <a:r>
                        <a:rPr lang="en-US" altLang="ko-KR" sz="1200" baseline="0" dirty="0" smtClean="0"/>
                        <a:t> segmentation, 4) </a:t>
                      </a:r>
                      <a:r>
                        <a:rPr lang="en-US" altLang="ko-KR" sz="1200" baseline="0" dirty="0" err="1" smtClean="0"/>
                        <a:t>segmix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err="1" smtClean="0"/>
                        <a:t>네가지</a:t>
                      </a:r>
                      <a:r>
                        <a:rPr lang="ko-KR" altLang="en-US" sz="1200" baseline="0" dirty="0" smtClean="0"/>
                        <a:t> 모델에 대한 비교 실험 </a:t>
                      </a:r>
                      <a:r>
                        <a:rPr lang="en-US" altLang="ko-KR" sz="1200" baseline="0" dirty="0" smtClean="0"/>
                        <a:t>1</a:t>
                      </a:r>
                      <a:r>
                        <a:rPr lang="ko-KR" altLang="en-US" sz="1200" baseline="0" dirty="0" smtClean="0"/>
                        <a:t>차 완료</a:t>
                      </a:r>
                      <a:endParaRPr lang="en-US" altLang="ko-KR" sz="1200" baseline="0" dirty="0" smtClean="0"/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baseline="0" dirty="0" smtClean="0"/>
                        <a:t>‘3)' </a:t>
                      </a:r>
                      <a:r>
                        <a:rPr lang="ko-KR" altLang="en-US" sz="1200" baseline="0" dirty="0" smtClean="0"/>
                        <a:t>모델의 경우</a:t>
                      </a:r>
                      <a:r>
                        <a:rPr lang="en-US" altLang="ko-KR" sz="1200" baseline="0" dirty="0" smtClean="0"/>
                        <a:t>, loss </a:t>
                      </a:r>
                      <a:r>
                        <a:rPr lang="ko-KR" altLang="en-US" sz="1200" baseline="0" dirty="0" smtClean="0"/>
                        <a:t>값에 대한 증가가 보임 </a:t>
                      </a:r>
                      <a:r>
                        <a:rPr lang="en-US" altLang="ko-KR" sz="1200" baseline="0" dirty="0" smtClean="0"/>
                        <a:t>(</a:t>
                      </a:r>
                      <a:r>
                        <a:rPr lang="ko-KR" altLang="en-US" sz="1200" baseline="0" dirty="0" smtClean="0"/>
                        <a:t>수치상은 실패한 실험</a:t>
                      </a:r>
                      <a:r>
                        <a:rPr lang="en-US" altLang="ko-KR" sz="1200" baseline="0" dirty="0" smtClean="0"/>
                        <a:t>)</a:t>
                      </a:r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aseline="0" dirty="0" smtClean="0"/>
                        <a:t>다만 </a:t>
                      </a:r>
                      <a:r>
                        <a:rPr lang="en-US" altLang="ko-KR" sz="1200" baseline="0" dirty="0" smtClean="0"/>
                        <a:t>‘3)' </a:t>
                      </a:r>
                      <a:r>
                        <a:rPr lang="ko-KR" altLang="en-US" sz="1200" baseline="0" dirty="0" smtClean="0"/>
                        <a:t>모델의 정량적인 결과를 확인해본 결과 </a:t>
                      </a:r>
                      <a:r>
                        <a:rPr lang="en-US" altLang="ko-KR" sz="1200" baseline="0" dirty="0" smtClean="0"/>
                        <a:t>'1),2)' </a:t>
                      </a:r>
                      <a:r>
                        <a:rPr lang="ko-KR" altLang="en-US" sz="1200" baseline="0" dirty="0" smtClean="0"/>
                        <a:t>방식보다 </a:t>
                      </a:r>
                      <a:r>
                        <a:rPr lang="en-US" altLang="ko-KR" sz="1200" baseline="0" dirty="0" smtClean="0"/>
                        <a:t>N</a:t>
                      </a:r>
                      <a:r>
                        <a:rPr lang="ko-KR" altLang="en-US" sz="1200" baseline="0" dirty="0" smtClean="0"/>
                        <a:t>과 </a:t>
                      </a:r>
                      <a:r>
                        <a:rPr lang="en-US" altLang="ko-KR" sz="1200" baseline="0" dirty="0" smtClean="0"/>
                        <a:t>M</a:t>
                      </a:r>
                      <a:r>
                        <a:rPr lang="ko-KR" altLang="en-US" sz="1200" baseline="0" dirty="0" smtClean="0"/>
                        <a:t>에 대한 샘플에 대해서 성능 향상이 확연함</a:t>
                      </a:r>
                      <a:endParaRPr lang="ko-KR" altLang="en-US" sz="1200" baseline="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200" baseline="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4120098"/>
                  </a:ext>
                </a:extLst>
              </a:tr>
              <a:tr h="38385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기타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b="1" baseline="0" dirty="0" smtClean="0"/>
                        <a:t>VIT </a:t>
                      </a:r>
                      <a:r>
                        <a:rPr lang="ko-KR" altLang="en-US" sz="1200" b="1" baseline="0" dirty="0" smtClean="0"/>
                        <a:t>모델</a:t>
                      </a:r>
                      <a:r>
                        <a:rPr lang="en-US" altLang="ko-KR" sz="1200" b="1" baseline="0" dirty="0" smtClean="0"/>
                        <a:t>: </a:t>
                      </a:r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baseline="0" dirty="0" smtClean="0"/>
                        <a:t>false-</a:t>
                      </a:r>
                      <a:r>
                        <a:rPr lang="ko-KR" altLang="en-US" sz="1200" baseline="0" dirty="0" smtClean="0"/>
                        <a:t>슬라이드로부터 생성된 패치 데이터 이동 중 </a:t>
                      </a:r>
                      <a:r>
                        <a:rPr lang="en-US" altLang="ko-KR" sz="1200" baseline="0" dirty="0" smtClean="0"/>
                        <a:t>- </a:t>
                      </a:r>
                      <a:r>
                        <a:rPr lang="ko-KR" altLang="en-US" sz="1200" baseline="0" dirty="0" smtClean="0"/>
                        <a:t>테스트 예정</a:t>
                      </a:r>
                      <a:endParaRPr lang="en-US" altLang="ko-KR" sz="1200" baseline="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baseline="0" dirty="0" smtClean="0"/>
                        <a:t>IRB </a:t>
                      </a:r>
                      <a:r>
                        <a:rPr lang="ko-KR" altLang="en-US" sz="1200" baseline="0" dirty="0" smtClean="0"/>
                        <a:t>서류 준비 시작</a:t>
                      </a:r>
                      <a:endParaRPr lang="en-US" altLang="ko-KR" sz="1200" baseline="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22425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47551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030095" y="-141316"/>
            <a:ext cx="955964" cy="13134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1454727" y="3882045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18802" y="3208712"/>
            <a:ext cx="73609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err="1" smtClean="0">
                <a:latin typeface="+mj-ea"/>
                <a:ea typeface="+mj-ea"/>
              </a:rPr>
              <a:t>스케너</a:t>
            </a:r>
            <a:r>
              <a:rPr lang="ko-KR" altLang="en-US" sz="2800" b="1" dirty="0" smtClean="0">
                <a:latin typeface="+mj-ea"/>
                <a:ea typeface="+mj-ea"/>
              </a:rPr>
              <a:t> 시스템</a:t>
            </a:r>
            <a:endParaRPr lang="ko-KR" altLang="en-US" sz="2800" b="1" dirty="0">
              <a:latin typeface="+mj-ea"/>
              <a:ea typeface="+mj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18802" y="3863199"/>
            <a:ext cx="73609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smtClean="0">
                <a:latin typeface="+mj-ea"/>
                <a:ea typeface="+mj-ea"/>
              </a:rPr>
              <a:t>업데이트 내용 및 진행 사항</a:t>
            </a:r>
            <a:endParaRPr lang="ko-KR" altLang="en-US" sz="20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130670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55575" y="127265"/>
            <a:ext cx="4698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latin typeface="+mj-ea"/>
              </a:rPr>
              <a:t>데이터 업데이트 </a:t>
            </a:r>
            <a:r>
              <a:rPr lang="en-US" altLang="ko-KR" b="1" dirty="0" smtClean="0">
                <a:latin typeface="+mj-ea"/>
              </a:rPr>
              <a:t>(</a:t>
            </a:r>
            <a:r>
              <a:rPr lang="ko-KR" altLang="en-US" b="1" dirty="0" smtClean="0">
                <a:solidFill>
                  <a:srgbClr val="FF0000"/>
                </a:solidFill>
                <a:latin typeface="+mj-ea"/>
              </a:rPr>
              <a:t>지난 슬라이드</a:t>
            </a:r>
            <a:r>
              <a:rPr lang="en-US" altLang="ko-KR" b="1" dirty="0" smtClean="0">
                <a:latin typeface="+mj-ea"/>
              </a:rPr>
              <a:t>)</a:t>
            </a:r>
            <a:r>
              <a:rPr lang="ko-KR" altLang="en-US" b="1" dirty="0" smtClean="0">
                <a:latin typeface="+mj-ea"/>
              </a:rPr>
              <a:t> </a:t>
            </a:r>
            <a:endParaRPr lang="ko-KR" altLang="en-US" b="1" dirty="0">
              <a:latin typeface="+mj-ea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/>
          <p:cNvSpPr txBox="1"/>
          <p:nvPr/>
        </p:nvSpPr>
        <p:spPr>
          <a:xfrm>
            <a:off x="155575" y="550810"/>
            <a:ext cx="7480425" cy="1800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u="sng" dirty="0" smtClean="0"/>
              <a:t>현재 학습 상황 </a:t>
            </a:r>
            <a:r>
              <a:rPr lang="en-US" altLang="ko-KR" sz="1400" b="1" u="sng" dirty="0" smtClean="0"/>
              <a:t>(1/7 </a:t>
            </a:r>
            <a:r>
              <a:rPr lang="ko-KR" altLang="en-US" sz="1400" b="1" u="sng" dirty="0" smtClean="0"/>
              <a:t>목표</a:t>
            </a:r>
            <a:r>
              <a:rPr lang="en-US" altLang="ko-KR" sz="1400" b="1" u="sng" dirty="0" smtClean="0"/>
              <a:t>) : </a:t>
            </a:r>
            <a:r>
              <a:rPr lang="ko-KR" altLang="en-US" sz="1400" b="1" u="sng" dirty="0" smtClean="0">
                <a:solidFill>
                  <a:srgbClr val="FF0000"/>
                </a:solidFill>
              </a:rPr>
              <a:t>현재 담당자 이슈로 일부 지연 중</a:t>
            </a:r>
            <a:endParaRPr lang="en-US" altLang="ko-KR" sz="1400" b="1" u="sng" dirty="0" smtClean="0">
              <a:solidFill>
                <a:srgbClr val="FF0000"/>
              </a:solidFill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u="sng" dirty="0" smtClean="0"/>
              <a:t>1</a:t>
            </a:r>
            <a:r>
              <a:rPr lang="en-US" altLang="ko-KR" sz="1200" b="1" u="sng" dirty="0"/>
              <a:t>) 225 </a:t>
            </a:r>
            <a:r>
              <a:rPr lang="ko-KR" altLang="en-US" sz="1200" b="1" u="sng" dirty="0"/>
              <a:t>서버에서 </a:t>
            </a:r>
            <a:r>
              <a:rPr lang="en-US" altLang="ko-KR" sz="1200" b="1" u="sng" dirty="0"/>
              <a:t>colon </a:t>
            </a:r>
            <a:r>
              <a:rPr lang="en-US" altLang="ko-KR" sz="1200" b="1" u="sng" dirty="0" err="1"/>
              <a:t>lossdiff</a:t>
            </a:r>
            <a:r>
              <a:rPr lang="en-US" altLang="ko-KR" sz="1200" b="1" u="sng" dirty="0"/>
              <a:t> </a:t>
            </a:r>
            <a:r>
              <a:rPr lang="ko-KR" altLang="en-US" sz="1200" b="1" u="sng" dirty="0"/>
              <a:t>학습 중 </a:t>
            </a:r>
            <a:r>
              <a:rPr lang="en-US" altLang="ko-KR" sz="1200" b="1" u="sng" dirty="0"/>
              <a:t>-&gt; 226 </a:t>
            </a:r>
            <a:r>
              <a:rPr lang="ko-KR" altLang="en-US" sz="1200" b="1" u="sng" dirty="0"/>
              <a:t>서버로 이동 시켜서</a:t>
            </a:r>
            <a:r>
              <a:rPr lang="en-US" altLang="ko-KR" sz="1200" b="1" u="sng" dirty="0"/>
              <a:t>, WSI </a:t>
            </a:r>
            <a:r>
              <a:rPr lang="en-US" altLang="ko-KR" sz="1200" b="1" u="sng" dirty="0" err="1"/>
              <a:t>featurecube</a:t>
            </a:r>
            <a:r>
              <a:rPr lang="en-US" altLang="ko-KR" sz="1200" b="1" u="sng" dirty="0"/>
              <a:t> </a:t>
            </a:r>
            <a:r>
              <a:rPr lang="ko-KR" altLang="en-US" sz="1200" b="1" u="sng" dirty="0"/>
              <a:t>학습 계획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u="sng" dirty="0" smtClean="0"/>
              <a:t>2</a:t>
            </a:r>
            <a:r>
              <a:rPr lang="en-US" altLang="ko-KR" sz="1200" b="1" u="sng" dirty="0"/>
              <a:t>) </a:t>
            </a:r>
            <a:r>
              <a:rPr lang="en-US" altLang="ko-KR" sz="1200" b="1" u="sng" dirty="0" smtClean="0"/>
              <a:t>225 </a:t>
            </a:r>
            <a:r>
              <a:rPr lang="ko-KR" altLang="en-US" sz="1200" b="1" u="sng" dirty="0"/>
              <a:t>서버에서 </a:t>
            </a:r>
            <a:r>
              <a:rPr lang="en-US" altLang="ko-KR" sz="1200" b="1" u="sng" dirty="0" err="1"/>
              <a:t>stoamch</a:t>
            </a:r>
            <a:r>
              <a:rPr lang="en-US" altLang="ko-KR" sz="1200" b="1" u="sng" dirty="0"/>
              <a:t> </a:t>
            </a:r>
            <a:r>
              <a:rPr lang="en-US" altLang="ko-KR" sz="1200" b="1" u="sng" dirty="0" err="1"/>
              <a:t>lossdiff</a:t>
            </a:r>
            <a:r>
              <a:rPr lang="en-US" altLang="ko-KR" sz="1200" b="1" u="sng" dirty="0"/>
              <a:t> </a:t>
            </a:r>
            <a:r>
              <a:rPr lang="ko-KR" altLang="en-US" sz="1200" b="1" u="sng" dirty="0"/>
              <a:t>학습 계획 </a:t>
            </a:r>
            <a:r>
              <a:rPr lang="en-US" altLang="ko-KR" sz="1200" b="1" u="sng" dirty="0"/>
              <a:t>-&gt; 226 </a:t>
            </a:r>
            <a:r>
              <a:rPr lang="ko-KR" altLang="en-US" sz="1200" b="1" u="sng" dirty="0"/>
              <a:t>서버로 이동 시켜 </a:t>
            </a:r>
            <a:r>
              <a:rPr lang="en-US" altLang="ko-KR" sz="1200" b="1" u="sng" dirty="0"/>
              <a:t>WSI feature cube </a:t>
            </a:r>
            <a:r>
              <a:rPr lang="ko-KR" altLang="en-US" sz="1200" b="1" u="sng" dirty="0"/>
              <a:t>학습 계획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  </a:t>
            </a:r>
            <a:r>
              <a:rPr lang="ko-KR" altLang="en-US" sz="1200" dirty="0" smtClean="0"/>
              <a:t> </a:t>
            </a:r>
            <a:r>
              <a:rPr lang="ko-KR" altLang="en-US" sz="1200" dirty="0"/>
              <a:t>* 동시 접속으로 인한 모델 충돌 등에 대한 방지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  </a:t>
            </a:r>
            <a:r>
              <a:rPr lang="ko-KR" altLang="en-US" sz="1200" dirty="0" smtClean="0"/>
              <a:t> </a:t>
            </a:r>
            <a:r>
              <a:rPr lang="en-US" altLang="ko-KR" sz="1200" dirty="0"/>
              <a:t>3 class </a:t>
            </a:r>
            <a:r>
              <a:rPr lang="ko-KR" altLang="en-US" sz="1200" dirty="0"/>
              <a:t>정상 작동 확인후 </a:t>
            </a:r>
            <a:r>
              <a:rPr lang="en-US" altLang="ko-KR" sz="1200" dirty="0"/>
              <a:t>4 class </a:t>
            </a:r>
            <a:r>
              <a:rPr lang="ko-KR" altLang="en-US" sz="1200" dirty="0"/>
              <a:t>진행할 계획임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 </a:t>
            </a:r>
            <a:r>
              <a:rPr lang="ko-KR" altLang="en-US" sz="1200" dirty="0" smtClean="0"/>
              <a:t> </a:t>
            </a:r>
            <a:r>
              <a:rPr lang="en-US" altLang="ko-KR" sz="1200" dirty="0"/>
              <a:t>'2)' </a:t>
            </a:r>
            <a:r>
              <a:rPr lang="ko-KR" altLang="en-US" sz="1200" dirty="0"/>
              <a:t>까지 </a:t>
            </a:r>
            <a:r>
              <a:rPr lang="ko-KR" altLang="en-US" sz="1200" dirty="0" err="1"/>
              <a:t>진행후</a:t>
            </a:r>
            <a:r>
              <a:rPr lang="ko-KR" altLang="en-US" sz="1200" dirty="0"/>
              <a:t> 모델의 성능에 따라서</a:t>
            </a:r>
            <a:r>
              <a:rPr lang="en-US" altLang="ko-KR" sz="1200" dirty="0"/>
              <a:t>, </a:t>
            </a:r>
            <a:r>
              <a:rPr lang="ko-KR" altLang="en-US" sz="1200" dirty="0"/>
              <a:t>계획 수정 </a:t>
            </a:r>
            <a:r>
              <a:rPr lang="ko-KR" altLang="en-US" sz="1200" dirty="0" smtClean="0"/>
              <a:t>필요함</a:t>
            </a:r>
            <a:endParaRPr lang="ko-KR" altLang="en-US" sz="1200" dirty="0"/>
          </a:p>
        </p:txBody>
      </p:sp>
      <p:sp>
        <p:nvSpPr>
          <p:cNvPr id="22" name="TextBox 21"/>
          <p:cNvSpPr txBox="1"/>
          <p:nvPr/>
        </p:nvSpPr>
        <p:spPr>
          <a:xfrm>
            <a:off x="3833893" y="3526445"/>
            <a:ext cx="9242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/>
              <a:t>기존 </a:t>
            </a:r>
            <a:r>
              <a:rPr lang="en-US" altLang="ko-KR" sz="1100" dirty="0" smtClean="0"/>
              <a:t>14</a:t>
            </a:r>
            <a:r>
              <a:rPr lang="ko-KR" altLang="en-US" sz="1100" dirty="0" smtClean="0"/>
              <a:t>번</a:t>
            </a:r>
            <a:endParaRPr lang="ko-KR" altLang="en-US" sz="1100" dirty="0"/>
          </a:p>
        </p:txBody>
      </p:sp>
      <p:sp>
        <p:nvSpPr>
          <p:cNvPr id="32" name="직사각형 31"/>
          <p:cNvSpPr/>
          <p:nvPr/>
        </p:nvSpPr>
        <p:spPr>
          <a:xfrm>
            <a:off x="714318" y="5448862"/>
            <a:ext cx="2189985" cy="1094720"/>
          </a:xfrm>
          <a:prstGeom prst="rect">
            <a:avLst/>
          </a:prstGeom>
          <a:gradFill>
            <a:gsLst>
              <a:gs pos="5800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10800000" scaled="1"/>
          </a:gradFill>
          <a:ln w="28575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" name="Picture 35" descr="File:Icons8 flat folder.svg - Wikimedia Common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913" y="5692981"/>
            <a:ext cx="332456" cy="3324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4" name="Picture 35" descr="File:Icons8 flat folder.svg - Wikimedia Common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805" y="5947410"/>
            <a:ext cx="332456" cy="3324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5" name="직사각형 34"/>
          <p:cNvSpPr/>
          <p:nvPr/>
        </p:nvSpPr>
        <p:spPr>
          <a:xfrm>
            <a:off x="1104784" y="5767957"/>
            <a:ext cx="91698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Uncategorized</a:t>
            </a:r>
            <a:endParaRPr lang="ko-KR" altLang="en-US" sz="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1101128" y="6006402"/>
            <a:ext cx="715260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Dysplasia</a:t>
            </a:r>
            <a:endParaRPr lang="ko-KR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7" name="Picture 35" descr="File:Icons8 flat folder.svg - Wikimedia Commons"/>
          <p:cNvPicPr>
            <a:picLocks noChangeAspect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442" y="5430349"/>
            <a:ext cx="332456" cy="3324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38" name="꺾인 연결선 37"/>
          <p:cNvCxnSpPr>
            <a:endCxn id="37" idx="1"/>
          </p:cNvCxnSpPr>
          <p:nvPr/>
        </p:nvCxnSpPr>
        <p:spPr>
          <a:xfrm flipV="1">
            <a:off x="794618" y="5596577"/>
            <a:ext cx="311824" cy="189199"/>
          </a:xfrm>
          <a:prstGeom prst="bentConnector3">
            <a:avLst>
              <a:gd name="adj1" fmla="val 50000"/>
            </a:avLst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꺾인 연결선 38"/>
          <p:cNvCxnSpPr/>
          <p:nvPr/>
        </p:nvCxnSpPr>
        <p:spPr>
          <a:xfrm>
            <a:off x="795597" y="5621496"/>
            <a:ext cx="328283" cy="150101"/>
          </a:xfrm>
          <a:prstGeom prst="bentConnector3">
            <a:avLst>
              <a:gd name="adj1" fmla="val 46132"/>
            </a:avLst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꺾인 연결선 39"/>
          <p:cNvCxnSpPr>
            <a:endCxn id="34" idx="1"/>
          </p:cNvCxnSpPr>
          <p:nvPr/>
        </p:nvCxnSpPr>
        <p:spPr>
          <a:xfrm>
            <a:off x="794618" y="5785776"/>
            <a:ext cx="309187" cy="327862"/>
          </a:xfrm>
          <a:prstGeom prst="bentConnector3">
            <a:avLst>
              <a:gd name="adj1" fmla="val 50000"/>
            </a:avLst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꺾인 연결선 40"/>
          <p:cNvCxnSpPr/>
          <p:nvPr/>
        </p:nvCxnSpPr>
        <p:spPr>
          <a:xfrm>
            <a:off x="794618" y="5785776"/>
            <a:ext cx="309187" cy="578480"/>
          </a:xfrm>
          <a:prstGeom prst="bentConnector3">
            <a:avLst>
              <a:gd name="adj1" fmla="val 50000"/>
            </a:avLst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/>
          <p:cNvSpPr/>
          <p:nvPr/>
        </p:nvSpPr>
        <p:spPr>
          <a:xfrm>
            <a:off x="1113725" y="5515491"/>
            <a:ext cx="70055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Normal</a:t>
            </a:r>
            <a:endParaRPr lang="ko-KR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095752" y="5477999"/>
            <a:ext cx="12177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LossDiff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4" name="그룹 43"/>
          <p:cNvGrpSpPr/>
          <p:nvPr/>
        </p:nvGrpSpPr>
        <p:grpSpPr>
          <a:xfrm>
            <a:off x="2176092" y="5825361"/>
            <a:ext cx="170884" cy="242315"/>
            <a:chOff x="5450408" y="3255368"/>
            <a:chExt cx="489744" cy="694460"/>
          </a:xfr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2">
                  <a:lumMod val="20000"/>
                  <a:lumOff val="80000"/>
                </a:schemeClr>
              </a:gs>
            </a:gsLst>
            <a:lin ang="5400000" scaled="1"/>
          </a:gradFill>
        </p:grpSpPr>
        <p:sp>
          <p:nvSpPr>
            <p:cNvPr id="45" name="원통 44"/>
            <p:cNvSpPr/>
            <p:nvPr/>
          </p:nvSpPr>
          <p:spPr>
            <a:xfrm>
              <a:off x="5450409" y="3672829"/>
              <a:ext cx="489743" cy="276999"/>
            </a:xfrm>
            <a:prstGeom prst="ca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원통 45"/>
            <p:cNvSpPr/>
            <p:nvPr/>
          </p:nvSpPr>
          <p:spPr>
            <a:xfrm>
              <a:off x="5450409" y="3465305"/>
              <a:ext cx="489743" cy="276999"/>
            </a:xfrm>
            <a:prstGeom prst="ca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원통 46"/>
            <p:cNvSpPr/>
            <p:nvPr/>
          </p:nvSpPr>
          <p:spPr>
            <a:xfrm>
              <a:off x="5450408" y="3255368"/>
              <a:ext cx="489743" cy="276999"/>
            </a:xfrm>
            <a:prstGeom prst="ca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8" name="그룹 47"/>
          <p:cNvGrpSpPr/>
          <p:nvPr/>
        </p:nvGrpSpPr>
        <p:grpSpPr>
          <a:xfrm>
            <a:off x="2533989" y="6225468"/>
            <a:ext cx="170884" cy="242315"/>
            <a:chOff x="5450408" y="3255368"/>
            <a:chExt cx="489744" cy="694460"/>
          </a:xfr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6">
                  <a:lumMod val="40000"/>
                  <a:lumOff val="60000"/>
                </a:schemeClr>
              </a:gs>
            </a:gsLst>
            <a:lin ang="5400000" scaled="1"/>
          </a:gradFill>
        </p:grpSpPr>
        <p:sp>
          <p:nvSpPr>
            <p:cNvPr id="49" name="원통 48"/>
            <p:cNvSpPr/>
            <p:nvPr/>
          </p:nvSpPr>
          <p:spPr>
            <a:xfrm>
              <a:off x="5450409" y="3672829"/>
              <a:ext cx="489743" cy="276999"/>
            </a:xfrm>
            <a:prstGeom prst="ca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원통 49"/>
            <p:cNvSpPr/>
            <p:nvPr/>
          </p:nvSpPr>
          <p:spPr>
            <a:xfrm>
              <a:off x="5450409" y="3465305"/>
              <a:ext cx="489743" cy="276999"/>
            </a:xfrm>
            <a:prstGeom prst="ca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원통 50"/>
            <p:cNvSpPr/>
            <p:nvPr/>
          </p:nvSpPr>
          <p:spPr>
            <a:xfrm>
              <a:off x="5450408" y="3255368"/>
              <a:ext cx="489743" cy="276999"/>
            </a:xfrm>
            <a:prstGeom prst="ca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2" name="그룹 51"/>
          <p:cNvGrpSpPr/>
          <p:nvPr/>
        </p:nvGrpSpPr>
        <p:grpSpPr>
          <a:xfrm>
            <a:off x="2021770" y="6237389"/>
            <a:ext cx="259026" cy="237471"/>
            <a:chOff x="572642" y="3447654"/>
            <a:chExt cx="1905000" cy="1904997"/>
          </a:xfrm>
          <a:effectLst/>
        </p:grpSpPr>
        <p:pic>
          <p:nvPicPr>
            <p:cNvPr id="53" name="Picture 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2642" y="3447654"/>
              <a:ext cx="1447801" cy="144780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54" name="Picture 8"/>
            <p:cNvPicPr>
              <a:picLocks noChangeAspect="1"/>
            </p:cNvPicPr>
            <p:nvPr/>
          </p:nvPicPr>
          <p:blipFill>
            <a:blip r:embed="rId3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5042" y="3600054"/>
              <a:ext cx="1447801" cy="144780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55" name="Picture 8"/>
            <p:cNvPicPr>
              <a:picLocks noChangeAspect="1"/>
            </p:cNvPicPr>
            <p:nvPr/>
          </p:nvPicPr>
          <p:blipFill>
            <a:blip r:embed="rId3" cstate="print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7442" y="3752454"/>
              <a:ext cx="1447801" cy="144780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56" name="Picture 8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9842" y="3904855"/>
              <a:ext cx="1447800" cy="144779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57" name="오른쪽으로 구부러진 화살표 56"/>
          <p:cNvSpPr/>
          <p:nvPr/>
        </p:nvSpPr>
        <p:spPr>
          <a:xfrm rot="7865545">
            <a:off x="2449702" y="5812204"/>
            <a:ext cx="267487" cy="352793"/>
          </a:xfrm>
          <a:prstGeom prst="curved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58" name="그룹 57"/>
          <p:cNvGrpSpPr/>
          <p:nvPr/>
        </p:nvGrpSpPr>
        <p:grpSpPr>
          <a:xfrm>
            <a:off x="2602115" y="5812318"/>
            <a:ext cx="214478" cy="220902"/>
            <a:chOff x="4475812" y="3935257"/>
            <a:chExt cx="259519" cy="267291"/>
          </a:xfrm>
        </p:grpSpPr>
        <p:pic>
          <p:nvPicPr>
            <p:cNvPr id="59" name="Picture 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75812" y="3935257"/>
              <a:ext cx="178964" cy="18047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60" name="Picture 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13739" y="3982792"/>
              <a:ext cx="178964" cy="18047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61" name="Picture 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56367" y="4022071"/>
              <a:ext cx="178964" cy="18047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62" name="직사각형 61"/>
          <p:cNvSpPr/>
          <p:nvPr/>
        </p:nvSpPr>
        <p:spPr>
          <a:xfrm>
            <a:off x="5484159" y="5317591"/>
            <a:ext cx="2117508" cy="914948"/>
          </a:xfrm>
          <a:prstGeom prst="rect">
            <a:avLst/>
          </a:prstGeom>
          <a:gradFill flip="none" rotWithShape="1">
            <a:gsLst>
              <a:gs pos="5800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10800000" scaled="1"/>
            <a:tileRect/>
          </a:gradFill>
          <a:ln w="28575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TextBox 62"/>
          <p:cNvSpPr txBox="1"/>
          <p:nvPr/>
        </p:nvSpPr>
        <p:spPr>
          <a:xfrm>
            <a:off x="4565366" y="5805621"/>
            <a:ext cx="97162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Whole slide </a:t>
            </a:r>
          </a:p>
          <a:p>
            <a:pPr algn="r"/>
            <a:r>
              <a:rPr lang="en-US" altLang="ko-KR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classifier</a:t>
            </a:r>
            <a:endParaRPr lang="ko-KR" alt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64" name="그룹 63"/>
          <p:cNvGrpSpPr/>
          <p:nvPr/>
        </p:nvGrpSpPr>
        <p:grpSpPr>
          <a:xfrm>
            <a:off x="5001373" y="5170694"/>
            <a:ext cx="655209" cy="641250"/>
            <a:chOff x="1066780" y="5164014"/>
            <a:chExt cx="655209" cy="641250"/>
          </a:xfrm>
        </p:grpSpPr>
        <p:sp>
          <p:nvSpPr>
            <p:cNvPr id="65" name="타원 64"/>
            <p:cNvSpPr/>
            <p:nvPr/>
          </p:nvSpPr>
          <p:spPr>
            <a:xfrm>
              <a:off x="1066780" y="5164014"/>
              <a:ext cx="655209" cy="64125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6" name="그림 65"/>
            <p:cNvPicPr>
              <a:picLocks noChangeAspect="1"/>
            </p:cNvPicPr>
            <p:nvPr/>
          </p:nvPicPr>
          <p:blipFill>
            <a:blip r:embed="rId5">
              <a:duotone>
                <a:prstClr val="black"/>
                <a:schemeClr val="accent2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1154626" y="5306444"/>
              <a:ext cx="132733" cy="327409"/>
            </a:xfrm>
            <a:prstGeom prst="rect">
              <a:avLst/>
            </a:prstGeom>
          </p:spPr>
        </p:pic>
        <p:pic>
          <p:nvPicPr>
            <p:cNvPr id="67" name="그림 66"/>
            <p:cNvPicPr>
              <a:picLocks noChangeAspect="1"/>
            </p:cNvPicPr>
            <p:nvPr/>
          </p:nvPicPr>
          <p:blipFill>
            <a:blip r:embed="rId5"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1193535" y="5366834"/>
              <a:ext cx="132733" cy="327409"/>
            </a:xfrm>
            <a:prstGeom prst="rect">
              <a:avLst/>
            </a:prstGeom>
          </p:spPr>
        </p:pic>
        <p:pic>
          <p:nvPicPr>
            <p:cNvPr id="68" name="그림 67"/>
            <p:cNvPicPr>
              <a:picLocks noChangeAspect="1"/>
            </p:cNvPicPr>
            <p:nvPr/>
          </p:nvPicPr>
          <p:blipFill>
            <a:blip r:embed="rId5">
              <a:duotone>
                <a:prstClr val="black"/>
                <a:schemeClr val="accent3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1242472" y="5406823"/>
              <a:ext cx="132733" cy="327409"/>
            </a:xfrm>
            <a:prstGeom prst="rect">
              <a:avLst/>
            </a:prstGeom>
          </p:spPr>
        </p:pic>
        <p:pic>
          <p:nvPicPr>
            <p:cNvPr id="69" name="그림 6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10921" y="5459979"/>
              <a:ext cx="132733" cy="327409"/>
            </a:xfrm>
            <a:prstGeom prst="rect">
              <a:avLst/>
            </a:prstGeom>
          </p:spPr>
        </p:pic>
        <p:pic>
          <p:nvPicPr>
            <p:cNvPr id="70" name="그림 6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359174" y="5234947"/>
              <a:ext cx="278937" cy="274568"/>
            </a:xfrm>
            <a:prstGeom prst="ellipse">
              <a:avLst/>
            </a:prstGeom>
            <a:ln>
              <a:solidFill>
                <a:srgbClr val="00B050"/>
              </a:solidFill>
            </a:ln>
          </p:spPr>
        </p:pic>
        <p:pic>
          <p:nvPicPr>
            <p:cNvPr id="71" name="그림 70"/>
            <p:cNvPicPr>
              <a:picLocks noChangeAspect="1"/>
            </p:cNvPicPr>
            <p:nvPr/>
          </p:nvPicPr>
          <p:blipFill>
            <a:blip r:embed="rId7">
              <a:duotone>
                <a:schemeClr val="accent1">
                  <a:shade val="45000"/>
                  <a:satMod val="135000"/>
                </a:schemeClr>
                <a:prstClr val="white"/>
              </a:duotone>
              <a:extLst/>
            </a:blip>
            <a:stretch>
              <a:fillRect/>
            </a:stretch>
          </p:blipFill>
          <p:spPr>
            <a:xfrm>
              <a:off x="1259901" y="5223310"/>
              <a:ext cx="162752" cy="103183"/>
            </a:xfrm>
            <a:prstGeom prst="rect">
              <a:avLst/>
            </a:prstGeom>
          </p:spPr>
        </p:pic>
        <p:pic>
          <p:nvPicPr>
            <p:cNvPr id="72" name="그림 71"/>
            <p:cNvPicPr>
              <a:picLocks noChangeAspect="1"/>
            </p:cNvPicPr>
            <p:nvPr/>
          </p:nvPicPr>
          <p:blipFill>
            <a:blip r:embed="rId7">
              <a:duotone>
                <a:schemeClr val="accent1">
                  <a:shade val="45000"/>
                  <a:satMod val="135000"/>
                </a:schemeClr>
                <a:prstClr val="white"/>
              </a:duotone>
              <a:extLst/>
            </a:blip>
            <a:stretch>
              <a:fillRect/>
            </a:stretch>
          </p:blipFill>
          <p:spPr>
            <a:xfrm rot="10800000">
              <a:off x="1459506" y="5538182"/>
              <a:ext cx="162752" cy="103183"/>
            </a:xfrm>
            <a:prstGeom prst="rect">
              <a:avLst/>
            </a:prstGeom>
          </p:spPr>
        </p:pic>
      </p:grp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B3027ACF-BBFE-4B73-9120-70BC6340405A}"/>
              </a:ext>
            </a:extLst>
          </p:cNvPr>
          <p:cNvGrpSpPr/>
          <p:nvPr/>
        </p:nvGrpSpPr>
        <p:grpSpPr>
          <a:xfrm>
            <a:off x="5571040" y="5336048"/>
            <a:ext cx="1070791" cy="878559"/>
            <a:chOff x="5943796" y="2779089"/>
            <a:chExt cx="2735123" cy="2359603"/>
          </a:xfrm>
        </p:grpSpPr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91D8F467-5985-48FB-B13A-7AB74E0A8034}"/>
                </a:ext>
              </a:extLst>
            </p:cNvPr>
            <p:cNvGrpSpPr/>
            <p:nvPr/>
          </p:nvGrpSpPr>
          <p:grpSpPr>
            <a:xfrm>
              <a:off x="5943796" y="2779089"/>
              <a:ext cx="2735123" cy="2359603"/>
              <a:chOff x="4841029" y="4267225"/>
              <a:chExt cx="1985396" cy="1372191"/>
            </a:xfrm>
          </p:grpSpPr>
          <p:pic>
            <p:nvPicPr>
              <p:cNvPr id="76" name="그림 75">
                <a:extLst>
                  <a:ext uri="{FF2B5EF4-FFF2-40B4-BE49-F238E27FC236}">
                    <a16:creationId xmlns:a16="http://schemas.microsoft.com/office/drawing/2014/main" id="{27B6194F-1B9E-48A5-B7C9-9BE34F7198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168778" y="4267225"/>
                <a:ext cx="1657647" cy="1372191"/>
              </a:xfrm>
              <a:prstGeom prst="rect">
                <a:avLst/>
              </a:prstGeom>
            </p:spPr>
          </p:pic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EA3AE661-3B82-438B-BDC6-08A2D6BD7151}"/>
                  </a:ext>
                </a:extLst>
              </p:cNvPr>
              <p:cNvSpPr txBox="1"/>
              <p:nvPr/>
            </p:nvSpPr>
            <p:spPr>
              <a:xfrm rot="19244874">
                <a:off x="4841029" y="4309252"/>
                <a:ext cx="1100583" cy="2437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300" dirty="0"/>
                  <a:t>3</a:t>
                </a:r>
              </a:p>
            </p:txBody>
          </p:sp>
        </p:grpSp>
        <p:pic>
          <p:nvPicPr>
            <p:cNvPr id="75" name="그림 74">
              <a:extLst>
                <a:ext uri="{FF2B5EF4-FFF2-40B4-BE49-F238E27FC236}">
                  <a16:creationId xmlns:a16="http://schemas.microsoft.com/office/drawing/2014/main" id="{CD67BB01-268D-4824-8253-3BE68C8C33C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3809" t="1990" r="2760"/>
            <a:stretch/>
          </p:blipFill>
          <p:spPr>
            <a:xfrm>
              <a:off x="6583732" y="3433763"/>
              <a:ext cx="1435134" cy="1621119"/>
            </a:xfrm>
            <a:prstGeom prst="rect">
              <a:avLst/>
            </a:prstGeom>
          </p:spPr>
        </p:pic>
      </p:grpSp>
      <p:sp>
        <p:nvSpPr>
          <p:cNvPr id="78" name="TextBox 77"/>
          <p:cNvSpPr txBox="1"/>
          <p:nvPr/>
        </p:nvSpPr>
        <p:spPr>
          <a:xfrm>
            <a:off x="6566730" y="5448862"/>
            <a:ext cx="12177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Feature-</a:t>
            </a:r>
          </a:p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cube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0" name="그림 7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72441" y="3915262"/>
            <a:ext cx="939584" cy="769804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5732782" y="3500717"/>
            <a:ext cx="1658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Linux 226</a:t>
            </a:r>
            <a:r>
              <a:rPr lang="ko-KR" altLang="en-US" dirty="0" smtClean="0"/>
              <a:t>번</a:t>
            </a:r>
            <a:endParaRPr lang="ko-KR" altLang="en-US" dirty="0"/>
          </a:p>
        </p:txBody>
      </p:sp>
      <p:pic>
        <p:nvPicPr>
          <p:cNvPr id="85" name="그림 8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89831" y="3910624"/>
            <a:ext cx="939584" cy="769804"/>
          </a:xfrm>
          <a:prstGeom prst="rect">
            <a:avLst/>
          </a:prstGeom>
        </p:spPr>
      </p:pic>
      <p:sp>
        <p:nvSpPr>
          <p:cNvPr id="86" name="TextBox 85"/>
          <p:cNvSpPr txBox="1"/>
          <p:nvPr/>
        </p:nvSpPr>
        <p:spPr>
          <a:xfrm>
            <a:off x="1245952" y="3536431"/>
            <a:ext cx="1658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Linux 225</a:t>
            </a:r>
            <a:r>
              <a:rPr lang="ko-KR" altLang="en-US" dirty="0" smtClean="0"/>
              <a:t>번</a:t>
            </a:r>
            <a:endParaRPr lang="ko-KR" altLang="en-US" dirty="0"/>
          </a:p>
        </p:txBody>
      </p:sp>
      <p:cxnSp>
        <p:nvCxnSpPr>
          <p:cNvPr id="84" name="꺾인 연결선 83"/>
          <p:cNvCxnSpPr>
            <a:stCxn id="22" idx="2"/>
            <a:endCxn id="80" idx="3"/>
          </p:cNvCxnSpPr>
          <p:nvPr/>
        </p:nvCxnSpPr>
        <p:spPr>
          <a:xfrm rot="5400000">
            <a:off x="3047957" y="3052123"/>
            <a:ext cx="512109" cy="198397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/>
          <p:cNvSpPr txBox="1"/>
          <p:nvPr/>
        </p:nvSpPr>
        <p:spPr>
          <a:xfrm>
            <a:off x="3676516" y="2331774"/>
            <a:ext cx="13103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패치 생성</a:t>
            </a:r>
            <a:r>
              <a:rPr lang="en-US" altLang="ko-KR" sz="1200" dirty="0" smtClean="0"/>
              <a:t>//DB</a:t>
            </a:r>
            <a:endParaRPr lang="ko-KR" altLang="en-US" sz="1200" dirty="0"/>
          </a:p>
        </p:txBody>
      </p:sp>
      <p:cxnSp>
        <p:nvCxnSpPr>
          <p:cNvPr id="96" name="꺾인 연결선 95"/>
          <p:cNvCxnSpPr>
            <a:stCxn id="22" idx="2"/>
            <a:endCxn id="85" idx="1"/>
          </p:cNvCxnSpPr>
          <p:nvPr/>
        </p:nvCxnSpPr>
        <p:spPr>
          <a:xfrm rot="16200000" flipH="1">
            <a:off x="4889179" y="3194873"/>
            <a:ext cx="507471" cy="169383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/>
          <p:cNvSpPr txBox="1"/>
          <p:nvPr/>
        </p:nvSpPr>
        <p:spPr>
          <a:xfrm>
            <a:off x="2800830" y="4359255"/>
            <a:ext cx="150023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/>
              <a:t>패치 이동 </a:t>
            </a:r>
            <a:r>
              <a:rPr lang="en-US" altLang="ko-KR" sz="1100" dirty="0" smtClean="0"/>
              <a:t>(</a:t>
            </a:r>
            <a:r>
              <a:rPr lang="ko-KR" altLang="en-US" sz="1100" dirty="0" smtClean="0">
                <a:solidFill>
                  <a:srgbClr val="FF0000"/>
                </a:solidFill>
              </a:rPr>
              <a:t>완료</a:t>
            </a:r>
            <a:r>
              <a:rPr lang="en-US" altLang="ko-KR" sz="1100" dirty="0" smtClean="0"/>
              <a:t>)</a:t>
            </a:r>
            <a:endParaRPr lang="ko-KR" altLang="en-US" sz="1100" dirty="0"/>
          </a:p>
        </p:txBody>
      </p:sp>
      <p:sp>
        <p:nvSpPr>
          <p:cNvPr id="100" name="TextBox 99"/>
          <p:cNvSpPr txBox="1"/>
          <p:nvPr/>
        </p:nvSpPr>
        <p:spPr>
          <a:xfrm>
            <a:off x="4481666" y="4367556"/>
            <a:ext cx="150023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/>
              <a:t>슬라이드 이동</a:t>
            </a:r>
            <a:endParaRPr lang="ko-KR" altLang="en-US" sz="1100" dirty="0"/>
          </a:p>
        </p:txBody>
      </p:sp>
      <p:pic>
        <p:nvPicPr>
          <p:cNvPr id="101" name="그림 10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05043" y="2662895"/>
            <a:ext cx="939584" cy="769804"/>
          </a:xfrm>
          <a:prstGeom prst="rect">
            <a:avLst/>
          </a:prstGeom>
        </p:spPr>
      </p:pic>
      <p:grpSp>
        <p:nvGrpSpPr>
          <p:cNvPr id="27" name="그룹 26"/>
          <p:cNvGrpSpPr/>
          <p:nvPr/>
        </p:nvGrpSpPr>
        <p:grpSpPr>
          <a:xfrm>
            <a:off x="4677740" y="2957950"/>
            <a:ext cx="404747" cy="573934"/>
            <a:chOff x="5450408" y="3255368"/>
            <a:chExt cx="489744" cy="694460"/>
          </a:xfrm>
        </p:grpSpPr>
        <p:sp>
          <p:nvSpPr>
            <p:cNvPr id="28" name="원통 27"/>
            <p:cNvSpPr/>
            <p:nvPr/>
          </p:nvSpPr>
          <p:spPr>
            <a:xfrm>
              <a:off x="5450409" y="3672829"/>
              <a:ext cx="489743" cy="276999"/>
            </a:xfrm>
            <a:prstGeom prst="can">
              <a:avLst/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0">
                  <a:schemeClr val="accent3">
                    <a:lumMod val="45000"/>
                    <a:lumOff val="55000"/>
                  </a:schemeClr>
                </a:gs>
                <a:gs pos="68000">
                  <a:schemeClr val="bg1"/>
                </a:gs>
              </a:gsLst>
              <a:lin ang="18900000" scaled="1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원통 28"/>
            <p:cNvSpPr/>
            <p:nvPr/>
          </p:nvSpPr>
          <p:spPr>
            <a:xfrm>
              <a:off x="5450409" y="3465305"/>
              <a:ext cx="489743" cy="276999"/>
            </a:xfrm>
            <a:prstGeom prst="can">
              <a:avLst/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0">
                  <a:schemeClr val="accent3">
                    <a:lumMod val="45000"/>
                    <a:lumOff val="55000"/>
                  </a:schemeClr>
                </a:gs>
                <a:gs pos="68000">
                  <a:schemeClr val="bg1"/>
                </a:gs>
              </a:gsLst>
              <a:lin ang="18900000" scaled="1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원통 29"/>
            <p:cNvSpPr/>
            <p:nvPr/>
          </p:nvSpPr>
          <p:spPr>
            <a:xfrm>
              <a:off x="5450408" y="3255368"/>
              <a:ext cx="489743" cy="276999"/>
            </a:xfrm>
            <a:prstGeom prst="can">
              <a:avLst/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0">
                  <a:schemeClr val="accent3">
                    <a:lumMod val="45000"/>
                    <a:lumOff val="55000"/>
                  </a:schemeClr>
                </a:gs>
                <a:gs pos="68000">
                  <a:schemeClr val="bg1"/>
                </a:gs>
              </a:gsLst>
              <a:lin ang="18900000" scaled="1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8" name="아래쪽 화살표 97"/>
          <p:cNvSpPr/>
          <p:nvPr/>
        </p:nvSpPr>
        <p:spPr>
          <a:xfrm>
            <a:off x="1682843" y="4751695"/>
            <a:ext cx="359649" cy="58662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TextBox 102"/>
          <p:cNvSpPr txBox="1"/>
          <p:nvPr/>
        </p:nvSpPr>
        <p:spPr>
          <a:xfrm>
            <a:off x="3077922" y="6454869"/>
            <a:ext cx="150023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err="1" smtClean="0"/>
              <a:t>LossDiff</a:t>
            </a:r>
            <a:r>
              <a:rPr lang="en-US" altLang="ko-KR" sz="1100" dirty="0" smtClean="0"/>
              <a:t>(.</a:t>
            </a:r>
            <a:r>
              <a:rPr lang="en-US" altLang="ko-KR" sz="1100" dirty="0" err="1" smtClean="0"/>
              <a:t>plk</a:t>
            </a:r>
            <a:r>
              <a:rPr lang="en-US" altLang="ko-KR" sz="1100" dirty="0" smtClean="0"/>
              <a:t>) </a:t>
            </a:r>
            <a:r>
              <a:rPr lang="ko-KR" altLang="en-US" sz="1100" dirty="0" smtClean="0"/>
              <a:t>이동</a:t>
            </a:r>
            <a:endParaRPr lang="ko-KR" altLang="en-US" sz="1100" dirty="0"/>
          </a:p>
        </p:txBody>
      </p:sp>
      <p:cxnSp>
        <p:nvCxnSpPr>
          <p:cNvPr id="104" name="꺾인 연결선 103"/>
          <p:cNvCxnSpPr>
            <a:stCxn id="32" idx="2"/>
            <a:endCxn id="62" idx="2"/>
          </p:cNvCxnSpPr>
          <p:nvPr/>
        </p:nvCxnSpPr>
        <p:spPr>
          <a:xfrm rot="5400000" flipH="1" flipV="1">
            <a:off x="4020590" y="4021260"/>
            <a:ext cx="311043" cy="4733602"/>
          </a:xfrm>
          <a:prstGeom prst="bentConnector3">
            <a:avLst>
              <a:gd name="adj1" fmla="val -7349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/>
          <p:cNvSpPr txBox="1"/>
          <p:nvPr/>
        </p:nvSpPr>
        <p:spPr>
          <a:xfrm>
            <a:off x="2037527" y="4968709"/>
            <a:ext cx="150023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/>
              <a:t>패치</a:t>
            </a:r>
            <a:r>
              <a:rPr lang="en-US" altLang="ko-KR" sz="1100" dirty="0" smtClean="0"/>
              <a:t> </a:t>
            </a:r>
            <a:r>
              <a:rPr lang="ko-KR" altLang="en-US" sz="1100" dirty="0" smtClean="0"/>
              <a:t>학습 </a:t>
            </a:r>
            <a:endParaRPr lang="ko-KR" altLang="en-US" sz="1100" dirty="0"/>
          </a:p>
        </p:txBody>
      </p:sp>
      <p:sp>
        <p:nvSpPr>
          <p:cNvPr id="109" name="아래쪽 화살표 108"/>
          <p:cNvSpPr/>
          <p:nvPr/>
        </p:nvSpPr>
        <p:spPr>
          <a:xfrm>
            <a:off x="6240662" y="4777171"/>
            <a:ext cx="275508" cy="48686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" name="TextBox 109"/>
          <p:cNvSpPr txBox="1"/>
          <p:nvPr/>
        </p:nvSpPr>
        <p:spPr>
          <a:xfrm>
            <a:off x="6486441" y="4845291"/>
            <a:ext cx="150023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/>
              <a:t>슬라이드 학습</a:t>
            </a:r>
            <a:endParaRPr lang="ko-KR" altLang="en-US" sz="1100" dirty="0"/>
          </a:p>
        </p:txBody>
      </p:sp>
      <p:cxnSp>
        <p:nvCxnSpPr>
          <p:cNvPr id="111" name="꺾인 연결선 110"/>
          <p:cNvCxnSpPr>
            <a:stCxn id="78" idx="3"/>
            <a:endCxn id="29" idx="4"/>
          </p:cNvCxnSpPr>
          <p:nvPr/>
        </p:nvCxnSpPr>
        <p:spPr>
          <a:xfrm flipH="1" flipV="1">
            <a:off x="5082487" y="3245915"/>
            <a:ext cx="2702037" cy="2464557"/>
          </a:xfrm>
          <a:prstGeom prst="bentConnector3">
            <a:avLst>
              <a:gd name="adj1" fmla="val -846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TextBox 114"/>
          <p:cNvSpPr txBox="1"/>
          <p:nvPr/>
        </p:nvSpPr>
        <p:spPr>
          <a:xfrm>
            <a:off x="7986156" y="3794238"/>
            <a:ext cx="150023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/>
              <a:t>분류 결과 </a:t>
            </a:r>
            <a:r>
              <a:rPr lang="en-US" altLang="ko-KR" sz="1100" dirty="0" smtClean="0"/>
              <a:t/>
            </a:r>
            <a:br>
              <a:rPr lang="en-US" altLang="ko-KR" sz="1100" dirty="0" smtClean="0"/>
            </a:br>
            <a:r>
              <a:rPr lang="ko-KR" altLang="en-US" sz="1100" dirty="0" smtClean="0"/>
              <a:t>저장</a:t>
            </a:r>
            <a:endParaRPr lang="ko-KR" altLang="en-US" sz="1100" dirty="0"/>
          </a:p>
        </p:txBody>
      </p:sp>
      <p:sp>
        <p:nvSpPr>
          <p:cNvPr id="116" name="TextBox 115"/>
          <p:cNvSpPr txBox="1"/>
          <p:nvPr/>
        </p:nvSpPr>
        <p:spPr>
          <a:xfrm>
            <a:off x="6218022" y="2861837"/>
            <a:ext cx="27672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u="sng" dirty="0" smtClean="0"/>
              <a:t>*DB access </a:t>
            </a:r>
            <a:r>
              <a:rPr lang="ko-KR" altLang="en-US" sz="1200" b="1" u="sng" dirty="0" smtClean="0"/>
              <a:t>가능 확인</a:t>
            </a:r>
            <a:endParaRPr lang="ko-KR" altLang="en-US" sz="1200" b="1" u="sng" dirty="0"/>
          </a:p>
        </p:txBody>
      </p:sp>
    </p:spTree>
    <p:extLst>
      <p:ext uri="{BB962C8B-B14F-4D97-AF65-F5344CB8AC3E}">
        <p14:creationId xmlns:p14="http://schemas.microsoft.com/office/powerpoint/2010/main" val="2472448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55575" y="127265"/>
            <a:ext cx="4698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 smtClean="0">
                <a:latin typeface="+mj-ea"/>
              </a:rPr>
              <a:t>Pixman</a:t>
            </a:r>
            <a:r>
              <a:rPr lang="en-US" altLang="ko-KR" b="1" dirty="0" smtClean="0">
                <a:latin typeface="+mj-ea"/>
              </a:rPr>
              <a:t> </a:t>
            </a:r>
            <a:r>
              <a:rPr lang="ko-KR" altLang="en-US" b="1" dirty="0" smtClean="0">
                <a:latin typeface="+mj-ea"/>
              </a:rPr>
              <a:t>업데이트 </a:t>
            </a:r>
            <a:r>
              <a:rPr lang="en-US" altLang="ko-KR" b="1" dirty="0" smtClean="0">
                <a:latin typeface="+mj-ea"/>
              </a:rPr>
              <a:t>– </a:t>
            </a:r>
            <a:r>
              <a:rPr lang="ko-KR" altLang="en-US" b="1" dirty="0" smtClean="0">
                <a:latin typeface="+mj-ea"/>
              </a:rPr>
              <a:t>오류 확인</a:t>
            </a:r>
            <a:endParaRPr lang="ko-KR" altLang="en-US" b="1" dirty="0">
              <a:latin typeface="+mj-ea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9" name="그림 7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44" y="3246735"/>
            <a:ext cx="4630109" cy="3463636"/>
          </a:xfrm>
          <a:prstGeom prst="rect">
            <a:avLst/>
          </a:prstGeom>
        </p:spPr>
      </p:pic>
      <p:pic>
        <p:nvPicPr>
          <p:cNvPr id="81" name="그림 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4011" y="3244145"/>
            <a:ext cx="4127129" cy="3466226"/>
          </a:xfrm>
          <a:prstGeom prst="rect">
            <a:avLst/>
          </a:prstGeom>
        </p:spPr>
      </p:pic>
      <p:sp>
        <p:nvSpPr>
          <p:cNvPr id="82" name="TextBox 81"/>
          <p:cNvSpPr txBox="1"/>
          <p:nvPr/>
        </p:nvSpPr>
        <p:spPr>
          <a:xfrm>
            <a:off x="118230" y="646424"/>
            <a:ext cx="5007835" cy="144719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u="sng" dirty="0" smtClean="0"/>
              <a:t>Stomach </a:t>
            </a:r>
            <a:r>
              <a:rPr lang="ko-KR" altLang="en-US" sz="1200" b="1" u="sng" dirty="0" smtClean="0"/>
              <a:t>모델 설치</a:t>
            </a:r>
            <a:endParaRPr lang="en-US" altLang="ko-KR" sz="1200" b="1" u="sng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/>
              <a:t>학습 및 설치 </a:t>
            </a:r>
            <a:r>
              <a:rPr lang="en-US" altLang="ko-KR" sz="1200" dirty="0" smtClean="0"/>
              <a:t>1</a:t>
            </a:r>
            <a:r>
              <a:rPr lang="ko-KR" altLang="en-US" sz="1200" dirty="0" smtClean="0"/>
              <a:t>차 완료 </a:t>
            </a:r>
            <a:r>
              <a:rPr lang="en-US" altLang="ko-KR" sz="1200" dirty="0" smtClean="0"/>
              <a:t>(stomach) : </a:t>
            </a:r>
            <a:r>
              <a:rPr lang="ko-KR" altLang="en-US" sz="1200" dirty="0" smtClean="0"/>
              <a:t>모델 </a:t>
            </a:r>
            <a:r>
              <a:rPr lang="en-US" altLang="ko-KR" sz="1200" dirty="0" smtClean="0"/>
              <a:t>run </a:t>
            </a:r>
            <a:r>
              <a:rPr lang="ko-KR" altLang="en-US" sz="1200" dirty="0" smtClean="0"/>
              <a:t>가능</a:t>
            </a:r>
            <a:endParaRPr lang="en-US" altLang="ko-KR" sz="1200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/>
              <a:t>정확도 </a:t>
            </a:r>
            <a:r>
              <a:rPr lang="en-US" altLang="ko-KR" sz="1200" dirty="0" smtClean="0"/>
              <a:t>70% </a:t>
            </a:r>
            <a:r>
              <a:rPr lang="ko-KR" altLang="en-US" sz="1200" dirty="0" smtClean="0"/>
              <a:t>정도 </a:t>
            </a:r>
            <a:endParaRPr lang="en-US" altLang="ko-KR" sz="1200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/>
              <a:t>디버깅 및 원인 분석</a:t>
            </a:r>
            <a:endParaRPr lang="en-US" altLang="ko-KR" sz="1200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u="sng" dirty="0" smtClean="0"/>
              <a:t>현재 </a:t>
            </a:r>
            <a:r>
              <a:rPr lang="en-US" altLang="ko-KR" sz="1200" b="1" u="sng" dirty="0" err="1" smtClean="0"/>
              <a:t>linux</a:t>
            </a:r>
            <a:r>
              <a:rPr lang="en-US" altLang="ko-KR" sz="1200" b="1" u="sng" dirty="0" smtClean="0"/>
              <a:t> </a:t>
            </a:r>
            <a:r>
              <a:rPr lang="ko-KR" altLang="en-US" sz="1200" b="1" u="sng" dirty="0" smtClean="0"/>
              <a:t>서버에서 심각한 오류 발견</a:t>
            </a:r>
            <a:endParaRPr lang="ko-KR" altLang="en-US" sz="1200" dirty="0"/>
          </a:p>
        </p:txBody>
      </p:sp>
      <p:sp>
        <p:nvSpPr>
          <p:cNvPr id="83" name="직사각형 82"/>
          <p:cNvSpPr/>
          <p:nvPr/>
        </p:nvSpPr>
        <p:spPr>
          <a:xfrm>
            <a:off x="1380725" y="3449716"/>
            <a:ext cx="1183013" cy="120064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7" name="직선 연결선 86"/>
          <p:cNvCxnSpPr>
            <a:stCxn id="83" idx="0"/>
            <a:endCxn id="88" idx="1"/>
          </p:cNvCxnSpPr>
          <p:nvPr/>
        </p:nvCxnSpPr>
        <p:spPr>
          <a:xfrm flipV="1">
            <a:off x="1972232" y="2978484"/>
            <a:ext cx="1270652" cy="47123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/>
          <p:cNvSpPr txBox="1"/>
          <p:nvPr/>
        </p:nvSpPr>
        <p:spPr>
          <a:xfrm>
            <a:off x="3242884" y="2839741"/>
            <a:ext cx="3674691" cy="2774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겹쳐진 형태의 패치 이미지 발생</a:t>
            </a:r>
            <a:endParaRPr lang="ko-KR" altLang="en-US" b="1" dirty="0"/>
          </a:p>
        </p:txBody>
      </p:sp>
      <p:cxnSp>
        <p:nvCxnSpPr>
          <p:cNvPr id="90" name="직선 화살표 연결선 89"/>
          <p:cNvCxnSpPr>
            <a:stCxn id="92" idx="3"/>
            <a:endCxn id="91" idx="1"/>
          </p:cNvCxnSpPr>
          <p:nvPr/>
        </p:nvCxnSpPr>
        <p:spPr>
          <a:xfrm flipV="1">
            <a:off x="4367755" y="1491993"/>
            <a:ext cx="284298" cy="1848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/>
          <p:cNvSpPr txBox="1"/>
          <p:nvPr/>
        </p:nvSpPr>
        <p:spPr>
          <a:xfrm>
            <a:off x="4652053" y="891828"/>
            <a:ext cx="4423581" cy="12003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u="sng" dirty="0" smtClean="0"/>
              <a:t>동일한 코드로 기존 </a:t>
            </a:r>
            <a:r>
              <a:rPr lang="en-US" altLang="ko-KR" sz="1200" b="1" u="sng" dirty="0" err="1" smtClean="0"/>
              <a:t>linux</a:t>
            </a:r>
            <a:r>
              <a:rPr lang="en-US" altLang="ko-KR" sz="1200" b="1" u="sng" dirty="0" smtClean="0"/>
              <a:t>, </a:t>
            </a:r>
            <a:r>
              <a:rPr lang="ko-KR" altLang="en-US" sz="1200" b="1" u="sng" dirty="0" smtClean="0"/>
              <a:t>윈도우 서버</a:t>
            </a:r>
            <a:r>
              <a:rPr lang="en-US" altLang="ko-KR" sz="1200" b="1" u="sng" dirty="0" smtClean="0"/>
              <a:t>, pc</a:t>
            </a:r>
            <a:r>
              <a:rPr lang="ko-KR" altLang="en-US" sz="1200" b="1" u="sng" dirty="0" smtClean="0"/>
              <a:t>에서 문제가 없음</a:t>
            </a:r>
            <a:endParaRPr lang="en-US" altLang="ko-KR" sz="1200" b="1" u="sng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u="sng" dirty="0" smtClean="0"/>
              <a:t>Intel</a:t>
            </a:r>
            <a:r>
              <a:rPr lang="ko-KR" altLang="en-US" sz="1200" b="1" u="sng" dirty="0" smtClean="0"/>
              <a:t>사에서 공유한 코드 또한</a:t>
            </a:r>
            <a:r>
              <a:rPr lang="en-US" altLang="ko-KR" sz="1200" b="1" u="sng" dirty="0" smtClean="0"/>
              <a:t>,</a:t>
            </a:r>
            <a:r>
              <a:rPr lang="ko-KR" altLang="en-US" sz="1200" b="1" u="sng" dirty="0" smtClean="0"/>
              <a:t> 동일한 이슈를 보임</a:t>
            </a:r>
            <a:endParaRPr lang="en-US" altLang="ko-KR" sz="1200" b="1" u="sng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u="sng" dirty="0" smtClean="0"/>
              <a:t>Python </a:t>
            </a:r>
            <a:r>
              <a:rPr lang="ko-KR" altLang="en-US" sz="1200" b="1" u="sng" dirty="0" smtClean="0"/>
              <a:t>과 </a:t>
            </a:r>
            <a:r>
              <a:rPr lang="en-US" altLang="ko-KR" sz="1200" b="1" u="sng" dirty="0" smtClean="0"/>
              <a:t>pillow library </a:t>
            </a:r>
            <a:r>
              <a:rPr lang="ko-KR" altLang="en-US" sz="1200" b="1" u="sng" dirty="0" smtClean="0"/>
              <a:t>재설치 했으나 동일한 문제 발생</a:t>
            </a:r>
            <a:endParaRPr lang="en-US" altLang="ko-KR" sz="1200" b="1" u="sng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u="sng" dirty="0" smtClean="0"/>
              <a:t>현재 </a:t>
            </a:r>
            <a:r>
              <a:rPr lang="en-US" altLang="ko-KR" sz="1200" b="1" u="sng" dirty="0" smtClean="0"/>
              <a:t>2</a:t>
            </a:r>
            <a:r>
              <a:rPr lang="ko-KR" altLang="en-US" sz="1200" b="1" u="sng" dirty="0" smtClean="0"/>
              <a:t>인이 디버깅 중</a:t>
            </a:r>
            <a:endParaRPr lang="ko-KR" altLang="en-US" sz="1200" dirty="0"/>
          </a:p>
        </p:txBody>
      </p:sp>
      <p:sp>
        <p:nvSpPr>
          <p:cNvPr id="92" name="직사각형 91"/>
          <p:cNvSpPr/>
          <p:nvPr/>
        </p:nvSpPr>
        <p:spPr>
          <a:xfrm>
            <a:off x="274320" y="1299036"/>
            <a:ext cx="4093435" cy="7555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1085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55575" y="127265"/>
            <a:ext cx="4698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 smtClean="0">
                <a:latin typeface="+mj-ea"/>
              </a:rPr>
              <a:t>Pixman</a:t>
            </a:r>
            <a:r>
              <a:rPr lang="en-US" altLang="ko-KR" b="1" dirty="0" smtClean="0">
                <a:latin typeface="+mj-ea"/>
              </a:rPr>
              <a:t> </a:t>
            </a:r>
            <a:r>
              <a:rPr lang="ko-KR" altLang="en-US" b="1" dirty="0" smtClean="0">
                <a:latin typeface="+mj-ea"/>
              </a:rPr>
              <a:t>업데이트 </a:t>
            </a:r>
            <a:r>
              <a:rPr lang="en-US" altLang="ko-KR" b="1" dirty="0" smtClean="0">
                <a:latin typeface="+mj-ea"/>
              </a:rPr>
              <a:t>– </a:t>
            </a:r>
            <a:r>
              <a:rPr lang="ko-KR" altLang="en-US" b="1" dirty="0" smtClean="0">
                <a:latin typeface="+mj-ea"/>
              </a:rPr>
              <a:t>오류 확인</a:t>
            </a:r>
            <a:endParaRPr lang="ko-KR" altLang="en-US" b="1" dirty="0">
              <a:latin typeface="+mj-ea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288" y="1415256"/>
            <a:ext cx="7312995" cy="4124876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568813" y="787984"/>
            <a:ext cx="260199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0" i="0" dirty="0" smtClean="0">
                <a:solidFill>
                  <a:srgbClr val="E01E5A"/>
                </a:solidFill>
                <a:effectLst/>
                <a:latin typeface="Monaco"/>
              </a:rPr>
              <a:t>오류 샘플</a:t>
            </a:r>
            <a:r>
              <a:rPr lang="en-US" altLang="ko-KR" sz="1200" b="0" i="0" dirty="0" smtClean="0">
                <a:solidFill>
                  <a:srgbClr val="E01E5A"/>
                </a:solidFill>
                <a:effectLst/>
                <a:latin typeface="Monaco"/>
              </a:rPr>
              <a:t>: 2021S 0059398010101</a:t>
            </a:r>
            <a:endParaRPr lang="ko-KR" altLang="en-US" sz="1200" dirty="0"/>
          </a:p>
        </p:txBody>
      </p:sp>
      <p:sp>
        <p:nvSpPr>
          <p:cNvPr id="17" name="TextBox 16"/>
          <p:cNvSpPr txBox="1"/>
          <p:nvPr/>
        </p:nvSpPr>
        <p:spPr>
          <a:xfrm>
            <a:off x="5206609" y="550282"/>
            <a:ext cx="31021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14</a:t>
            </a:r>
            <a:r>
              <a:rPr lang="ko-KR" altLang="en-US" sz="1200" dirty="0" smtClean="0"/>
              <a:t>번 서버</a:t>
            </a:r>
            <a:r>
              <a:rPr lang="en-US" altLang="ko-KR" sz="1200" dirty="0" smtClean="0"/>
              <a:t>:</a:t>
            </a:r>
            <a:r>
              <a:rPr lang="ko-KR" altLang="en-US" sz="1200" dirty="0"/>
              <a:t> </a:t>
            </a:r>
            <a:r>
              <a:rPr lang="ko-KR" altLang="en-US" sz="1200" dirty="0" smtClean="0"/>
              <a:t>이상 없음</a:t>
            </a:r>
            <a:endParaRPr lang="en-US" altLang="ko-KR" sz="1200" dirty="0" smtClean="0"/>
          </a:p>
          <a:p>
            <a:r>
              <a:rPr lang="ko-KR" altLang="en-US" sz="1200" dirty="0" smtClean="0"/>
              <a:t>작업자 </a:t>
            </a:r>
            <a:r>
              <a:rPr lang="en-US" altLang="ko-KR" sz="1200" dirty="0" err="1" smtClean="0"/>
              <a:t>linux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서버</a:t>
            </a:r>
            <a:r>
              <a:rPr lang="en-US" altLang="ko-KR" sz="1200" dirty="0" smtClean="0"/>
              <a:t>: </a:t>
            </a:r>
            <a:r>
              <a:rPr lang="ko-KR" altLang="en-US" sz="1200" dirty="0" smtClean="0"/>
              <a:t>이상 없음</a:t>
            </a:r>
            <a:endParaRPr lang="ko-KR" altLang="en-US" sz="1200" dirty="0"/>
          </a:p>
        </p:txBody>
      </p:sp>
      <p:sp>
        <p:nvSpPr>
          <p:cNvPr id="18" name="TextBox 17"/>
          <p:cNvSpPr txBox="1"/>
          <p:nvPr/>
        </p:nvSpPr>
        <p:spPr>
          <a:xfrm>
            <a:off x="5238158" y="926483"/>
            <a:ext cx="3070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225,226</a:t>
            </a:r>
            <a:r>
              <a:rPr lang="ko-KR" altLang="en-US" sz="1200" dirty="0" smtClean="0"/>
              <a:t>에서만 현재 </a:t>
            </a:r>
            <a:r>
              <a:rPr lang="ko-KR" altLang="en-US" sz="1200" dirty="0" err="1" smtClean="0"/>
              <a:t>발생되는것으로</a:t>
            </a:r>
            <a:r>
              <a:rPr lang="ko-KR" altLang="en-US" sz="1200" dirty="0" smtClean="0"/>
              <a:t> 확인</a:t>
            </a:r>
            <a:endParaRPr lang="ko-KR" altLang="en-US" sz="1200" dirty="0"/>
          </a:p>
        </p:txBody>
      </p:sp>
      <p:sp>
        <p:nvSpPr>
          <p:cNvPr id="2" name="오른쪽 화살표 1"/>
          <p:cNvSpPr/>
          <p:nvPr/>
        </p:nvSpPr>
        <p:spPr>
          <a:xfrm>
            <a:off x="274320" y="5970019"/>
            <a:ext cx="499403" cy="488771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884807" y="5785353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/>
            <a:r>
              <a:rPr lang="en-US" altLang="ko-KR" b="1" dirty="0" err="1">
                <a:latin typeface="Open Sans"/>
              </a:rPr>
              <a:t>OpenSlide</a:t>
            </a:r>
            <a:r>
              <a:rPr lang="en-US" altLang="ko-KR" b="1" dirty="0">
                <a:latin typeface="Open Sans"/>
              </a:rPr>
              <a:t> Error with </a:t>
            </a:r>
            <a:r>
              <a:rPr lang="en-US" altLang="ko-KR" b="1" dirty="0" err="1">
                <a:latin typeface="Open Sans"/>
              </a:rPr>
              <a:t>Pixman</a:t>
            </a:r>
            <a:r>
              <a:rPr lang="en-US" altLang="ko-KR" b="1" dirty="0">
                <a:latin typeface="Open Sans"/>
              </a:rPr>
              <a:t> Version 0.38 (Ubuntu 20.x) </a:t>
            </a:r>
            <a:r>
              <a:rPr lang="en-US" altLang="ko-KR" b="1" dirty="0">
                <a:solidFill>
                  <a:srgbClr val="6A737D"/>
                </a:solidFill>
                <a:latin typeface="Open Sans"/>
              </a:rPr>
              <a:t>#133</a:t>
            </a:r>
            <a:endParaRPr lang="en-US" altLang="ko-KR" b="1" i="0" dirty="0">
              <a:effectLst/>
              <a:latin typeface="Open Sans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5244283" y="5785353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/>
              <a:t>https://githubmate.com/repo/TIA-Lab/tiatoolbox/issues/133</a:t>
            </a:r>
          </a:p>
        </p:txBody>
      </p:sp>
    </p:spTree>
    <p:extLst>
      <p:ext uri="{BB962C8B-B14F-4D97-AF65-F5344CB8AC3E}">
        <p14:creationId xmlns:p14="http://schemas.microsoft.com/office/powerpoint/2010/main" val="3971957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55575" y="127265"/>
            <a:ext cx="4698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 smtClean="0">
                <a:latin typeface="+mj-ea"/>
              </a:rPr>
              <a:t>Pixman</a:t>
            </a:r>
            <a:r>
              <a:rPr lang="en-US" altLang="ko-KR" b="1" dirty="0" smtClean="0">
                <a:latin typeface="+mj-ea"/>
              </a:rPr>
              <a:t> </a:t>
            </a:r>
            <a:r>
              <a:rPr lang="ko-KR" altLang="en-US" b="1" dirty="0" smtClean="0">
                <a:latin typeface="+mj-ea"/>
              </a:rPr>
              <a:t>업데이트 </a:t>
            </a:r>
            <a:r>
              <a:rPr lang="en-US" altLang="ko-KR" b="1" dirty="0" smtClean="0">
                <a:latin typeface="+mj-ea"/>
              </a:rPr>
              <a:t>– </a:t>
            </a:r>
            <a:r>
              <a:rPr lang="ko-KR" altLang="en-US" b="1" dirty="0" smtClean="0">
                <a:latin typeface="+mj-ea"/>
              </a:rPr>
              <a:t>오류 확인</a:t>
            </a:r>
            <a:endParaRPr lang="ko-KR" altLang="en-US" b="1" dirty="0">
              <a:latin typeface="+mj-ea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425" y="1383353"/>
            <a:ext cx="939584" cy="769804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5482766" y="968808"/>
            <a:ext cx="1658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Linux 226</a:t>
            </a:r>
            <a:r>
              <a:rPr lang="ko-KR" altLang="en-US" dirty="0" smtClean="0"/>
              <a:t>번</a:t>
            </a:r>
            <a:endParaRPr lang="ko-KR" altLang="en-US" dirty="0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9815" y="1378715"/>
            <a:ext cx="939584" cy="769804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995936" y="1004522"/>
            <a:ext cx="1658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Linux 225</a:t>
            </a:r>
            <a:r>
              <a:rPr lang="ko-KR" altLang="en-US" dirty="0" smtClean="0"/>
              <a:t>번</a:t>
            </a:r>
            <a:endParaRPr lang="ko-KR" altLang="en-US" dirty="0"/>
          </a:p>
        </p:txBody>
      </p:sp>
      <p:cxnSp>
        <p:nvCxnSpPr>
          <p:cNvPr id="6" name="직선 화살표 연결선 5"/>
          <p:cNvCxnSpPr>
            <a:stCxn id="12" idx="3"/>
            <a:endCxn id="20" idx="1"/>
          </p:cNvCxnSpPr>
          <p:nvPr/>
        </p:nvCxnSpPr>
        <p:spPr>
          <a:xfrm flipV="1">
            <a:off x="2062009" y="1763617"/>
            <a:ext cx="3677806" cy="463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631" y="2345435"/>
            <a:ext cx="6258486" cy="2771430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882631" y="5309143"/>
            <a:ext cx="70536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현재는 정상 작동됨</a:t>
            </a:r>
            <a:r>
              <a:rPr lang="en-US" altLang="ko-KR" sz="1200" dirty="0" smtClean="0"/>
              <a:t>. </a:t>
            </a:r>
            <a:r>
              <a:rPr lang="ko-KR" altLang="en-US" sz="1200" dirty="0" err="1" smtClean="0"/>
              <a:t>재학습</a:t>
            </a:r>
            <a:r>
              <a:rPr lang="ko-KR" altLang="en-US" sz="1200" dirty="0" smtClean="0"/>
              <a:t> 가능함 </a:t>
            </a:r>
            <a:r>
              <a:rPr lang="en-US" altLang="ko-KR" sz="1200" dirty="0" smtClean="0"/>
              <a:t>– </a:t>
            </a:r>
            <a:r>
              <a:rPr lang="ko-KR" altLang="en-US" sz="1200" dirty="0" smtClean="0"/>
              <a:t>다만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데이터 소실 이슈 </a:t>
            </a:r>
            <a:r>
              <a:rPr lang="ko-KR" altLang="en-US" sz="1200" dirty="0" err="1" smtClean="0"/>
              <a:t>해결중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877460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030095" y="-141316"/>
            <a:ext cx="955964" cy="13134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1454727" y="3882045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18802" y="3208712"/>
            <a:ext cx="73609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smtClean="0">
                <a:latin typeface="+mj-ea"/>
                <a:ea typeface="+mj-ea"/>
              </a:rPr>
              <a:t>슬라이드 시스템</a:t>
            </a:r>
            <a:endParaRPr lang="ko-KR" altLang="en-US" sz="2800" b="1" dirty="0">
              <a:latin typeface="+mj-ea"/>
              <a:ea typeface="+mj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18802" y="3863199"/>
            <a:ext cx="73609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>
                <a:latin typeface="+mj-ea"/>
                <a:ea typeface="+mj-ea"/>
              </a:rPr>
              <a:t>VIT</a:t>
            </a:r>
            <a:endParaRPr lang="ko-KR" altLang="en-US" sz="20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61303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47891</TotalTime>
  <Words>1701</Words>
  <Application>Microsoft Office PowerPoint</Application>
  <PresentationFormat>화면 슬라이드 쇼(4:3)</PresentationFormat>
  <Paragraphs>344</Paragraphs>
  <Slides>29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9" baseType="lpstr">
      <vt:lpstr>Monaco</vt:lpstr>
      <vt:lpstr>NotoSansKR</vt:lpstr>
      <vt:lpstr>Open Sans</vt:lpstr>
      <vt:lpstr>맑은 고딕</vt:lpstr>
      <vt:lpstr>Arial</vt:lpstr>
      <vt:lpstr>Calibri</vt:lpstr>
      <vt:lpstr>Calibri Light</vt:lpstr>
      <vt:lpstr>Times New Roman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mujinkim</dc:creator>
  <cp:lastModifiedBy>mujinkim</cp:lastModifiedBy>
  <cp:revision>576</cp:revision>
  <dcterms:created xsi:type="dcterms:W3CDTF">2021-03-24T07:36:17Z</dcterms:created>
  <dcterms:modified xsi:type="dcterms:W3CDTF">2022-01-17T06:09:54Z</dcterms:modified>
</cp:coreProperties>
</file>